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283" r:id="rId4"/>
    <p:sldId id="264" r:id="rId5"/>
    <p:sldId id="280" r:id="rId6"/>
    <p:sldId id="281" r:id="rId7"/>
    <p:sldId id="282" r:id="rId8"/>
    <p:sldId id="265" r:id="rId9"/>
    <p:sldId id="266" r:id="rId10"/>
    <p:sldId id="267" r:id="rId11"/>
    <p:sldId id="268" r:id="rId12"/>
    <p:sldId id="273" r:id="rId13"/>
    <p:sldId id="274" r:id="rId14"/>
    <p:sldId id="275" r:id="rId15"/>
    <p:sldId id="276" r:id="rId16"/>
    <p:sldId id="277" r:id="rId17"/>
    <p:sldId id="278" r:id="rId18"/>
    <p:sldId id="279" r:id="rId19"/>
    <p:sldId id="271" r:id="rId20"/>
    <p:sldId id="269" r:id="rId21"/>
    <p:sldId id="272" r:id="rId22"/>
    <p:sldId id="284" r:id="rId23"/>
    <p:sldId id="285" r:id="rId24"/>
    <p:sldId id="286" r:id="rId25"/>
    <p:sldId id="287" r:id="rId26"/>
  </p:sldIdLst>
  <p:sldSz cx="12192000" cy="6858000"/>
  <p:notesSz cx="6858000" cy="9144000"/>
  <p:custDataLst>
    <p:tags r:id="rId27"/>
  </p:custDataLst>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HK"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HK" altLang="en-US"/>
          </a:p>
        </p:txBody>
      </p:sp>
      <p:sp>
        <p:nvSpPr>
          <p:cNvPr id="4" name="日期占位符 3"/>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HK"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4" name="日期占位符 3"/>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HK"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4" name="日期占位符 3"/>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HK" alt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4" name="日期占位符 3"/>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HK"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5" name="页脚占位符 4"/>
          <p:cNvSpPr>
            <a:spLocks noGrp="1"/>
          </p:cNvSpPr>
          <p:nvPr>
            <p:ph type="ftr" sz="quarter" idx="11"/>
          </p:nvPr>
        </p:nvSpPr>
        <p:spPr/>
        <p:txBody>
          <a:bodyPr/>
          <a:lstStyle/>
          <a:p>
            <a:endParaRPr lang="zh-HK" altLang="en-US"/>
          </a:p>
        </p:txBody>
      </p:sp>
      <p:sp>
        <p:nvSpPr>
          <p:cNvPr id="6" name="灯片编号占位符 5"/>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HK"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5" name="日期占位符 4"/>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HK"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7" name="日期占位符 6"/>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8" name="页脚占位符 7"/>
          <p:cNvSpPr>
            <a:spLocks noGrp="1"/>
          </p:cNvSpPr>
          <p:nvPr>
            <p:ph type="ftr" sz="quarter" idx="11"/>
          </p:nvPr>
        </p:nvSpPr>
        <p:spPr/>
        <p:txBody>
          <a:bodyPr/>
          <a:lstStyle/>
          <a:p>
            <a:endParaRPr lang="zh-HK" altLang="en-US"/>
          </a:p>
        </p:txBody>
      </p:sp>
      <p:sp>
        <p:nvSpPr>
          <p:cNvPr id="9" name="灯片编号占位符 8"/>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HK" altLang="en-US"/>
          </a:p>
        </p:txBody>
      </p:sp>
      <p:sp>
        <p:nvSpPr>
          <p:cNvPr id="3" name="日期占位符 2"/>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4" name="页脚占位符 3"/>
          <p:cNvSpPr>
            <a:spLocks noGrp="1"/>
          </p:cNvSpPr>
          <p:nvPr>
            <p:ph type="ftr" sz="quarter" idx="11"/>
          </p:nvPr>
        </p:nvSpPr>
        <p:spPr/>
        <p:txBody>
          <a:bodyPr/>
          <a:lstStyle/>
          <a:p>
            <a:endParaRPr lang="zh-HK" altLang="en-US"/>
          </a:p>
        </p:txBody>
      </p:sp>
      <p:sp>
        <p:nvSpPr>
          <p:cNvPr id="5" name="灯片编号占位符 4"/>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3" name="页脚占位符 2"/>
          <p:cNvSpPr>
            <a:spLocks noGrp="1"/>
          </p:cNvSpPr>
          <p:nvPr>
            <p:ph type="ftr" sz="quarter" idx="11"/>
          </p:nvPr>
        </p:nvSpPr>
        <p:spPr/>
        <p:txBody>
          <a:bodyPr/>
          <a:lstStyle/>
          <a:p>
            <a:endParaRPr lang="zh-HK" altLang="en-US"/>
          </a:p>
        </p:txBody>
      </p:sp>
      <p:sp>
        <p:nvSpPr>
          <p:cNvPr id="4" name="灯片编号占位符 3"/>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HK"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HK"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0C5A36-B784-4B5F-B093-5B66926BB3FD}" type="datetimeFigureOut">
              <a:rPr lang="zh-HK" altLang="en-US" smtClean="0"/>
              <a:t>29/10/2024</a:t>
            </a:fld>
            <a:endParaRPr lang="zh-HK" altLang="en-US"/>
          </a:p>
        </p:txBody>
      </p:sp>
      <p:sp>
        <p:nvSpPr>
          <p:cNvPr id="6" name="页脚占位符 5"/>
          <p:cNvSpPr>
            <a:spLocks noGrp="1"/>
          </p:cNvSpPr>
          <p:nvPr>
            <p:ph type="ftr" sz="quarter" idx="11"/>
          </p:nvPr>
        </p:nvSpPr>
        <p:spPr/>
        <p:txBody>
          <a:bodyPr/>
          <a:lstStyle/>
          <a:p>
            <a:endParaRPr lang="zh-HK" altLang="en-US"/>
          </a:p>
        </p:txBody>
      </p:sp>
      <p:sp>
        <p:nvSpPr>
          <p:cNvPr id="7" name="灯片编号占位符 6"/>
          <p:cNvSpPr>
            <a:spLocks noGrp="1"/>
          </p:cNvSpPr>
          <p:nvPr>
            <p:ph type="sldNum" sz="quarter" idx="12"/>
          </p:nvPr>
        </p:nvSpPr>
        <p:spPr/>
        <p:txBody>
          <a:bodyPr/>
          <a:lstStyle/>
          <a:p>
            <a:fld id="{ECFB84E4-C3CA-4B82-B3C9-F7CA2CD44F0E}"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HK"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HK"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C5A36-B784-4B5F-B093-5B66926BB3FD}" type="datetimeFigureOut">
              <a:rPr lang="zh-HK" altLang="en-US" smtClean="0"/>
              <a:t>29/10/2024</a:t>
            </a:fld>
            <a:endParaRPr lang="zh-HK"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B84E4-C3CA-4B82-B3C9-F7CA2CD44F0E}"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https://www.youtube.com/watch?v=stqojR11JHw"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kwh.9u1.net/Services/Orthopaedics-And-Traumatology.html"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u/2/folders/16Jm33J1ysR8HiX5H3MGlYEWb0291HYs8" TargetMode="External"/><Relationship Id="rId2" Type="http://schemas.openxmlformats.org/officeDocument/2006/relationships/hyperlink" Target="https://drive.google.com/drive/u/2/folders/1b-bf0kRTtLdJeA0ZlndOVoHpyY1d9gRZ"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kwh.9u1.net/Services/Orthopaedics-And-Traumatology.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kwh.9u1.net/Specialist-Out-patient.html"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kwh.9u1.net/Visitors.html"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hyperlink" Target="https://kwh.9u1.net/Awards.html" TargetMode="Externa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wh.9u1.net/Services/Ophthalmology.html?lang=h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9mC6s74bF17QxOwO4_kJ5MO4siEkq28S/edit" TargetMode="External"/><Relationship Id="rId2" Type="http://schemas.openxmlformats.org/officeDocument/2006/relationships/hyperlink" Target="https://kwh.9u1.net/Services/Prosthetics-Orthotic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TW" altLang="en-US" dirty="0"/>
              <a:t>修改一覽</a:t>
            </a:r>
            <a:endParaRPr lang="zh-HK" altLang="en-US" dirty="0"/>
          </a:p>
        </p:txBody>
      </p:sp>
      <p:sp>
        <p:nvSpPr>
          <p:cNvPr id="3" name="副标题 2"/>
          <p:cNvSpPr>
            <a:spLocks noGrp="1"/>
          </p:cNvSpPr>
          <p:nvPr>
            <p:ph type="subTitle" idx="1"/>
          </p:nvPr>
        </p:nvSpPr>
        <p:spPr/>
        <p:txBody>
          <a:bodyPr/>
          <a:lstStyle/>
          <a:p>
            <a:r>
              <a:rPr lang="en-US" altLang="zh-HK" dirty="0"/>
              <a:t>2024-10-26</a:t>
            </a:r>
            <a:endParaRPr lang="zh-HK"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281" y="1523734"/>
            <a:ext cx="11917438" cy="3810532"/>
          </a:xfrm>
          <a:prstGeom prst="rect">
            <a:avLst/>
          </a:prstGeom>
        </p:spPr>
      </p:pic>
      <p:sp>
        <p:nvSpPr>
          <p:cNvPr id="5" name="TextBox 4"/>
          <p:cNvSpPr txBox="1"/>
          <p:nvPr/>
        </p:nvSpPr>
        <p:spPr>
          <a:xfrm>
            <a:off x="475488" y="3206495"/>
            <a:ext cx="5974080" cy="292388"/>
          </a:xfrm>
          <a:prstGeom prst="rect">
            <a:avLst/>
          </a:prstGeom>
          <a:solidFill>
            <a:schemeClr val="bg1"/>
          </a:solidFill>
          <a:ln>
            <a:solidFill>
              <a:schemeClr val="accent2"/>
            </a:solidFill>
          </a:ln>
        </p:spPr>
        <p:txBody>
          <a:bodyPr wrap="square" rtlCol="0">
            <a:spAutoFit/>
          </a:bodyPr>
          <a:lstStyle/>
          <a:p>
            <a:r>
              <a:rPr lang="en-US" sz="1300" dirty="0"/>
              <a:t>Services of Ambulatory </a:t>
            </a:r>
            <a:r>
              <a:rPr lang="en-US" sz="1300" dirty="0" err="1"/>
              <a:t>Orthopaedic</a:t>
            </a:r>
            <a:r>
              <a:rPr lang="en-US" sz="1300" dirty="0"/>
              <a:t> Service Centre include </a:t>
            </a:r>
            <a:r>
              <a:rPr lang="en-US" sz="1300" dirty="0" err="1"/>
              <a:t>orthopaedics</a:t>
            </a:r>
            <a:r>
              <a:rPr lang="en-US" sz="1300" dirty="0"/>
              <a:t> consultation</a:t>
            </a:r>
          </a:p>
        </p:txBody>
      </p:sp>
      <p:cxnSp>
        <p:nvCxnSpPr>
          <p:cNvPr id="7" name="Straight Connector 6"/>
          <p:cNvCxnSpPr/>
          <p:nvPr/>
        </p:nvCxnSpPr>
        <p:spPr>
          <a:xfrm>
            <a:off x="475488" y="3669792"/>
            <a:ext cx="516940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9568" y="3201511"/>
            <a:ext cx="2036064" cy="292388"/>
          </a:xfrm>
          <a:prstGeom prst="rect">
            <a:avLst/>
          </a:prstGeom>
          <a:noFill/>
          <a:ln>
            <a:solidFill>
              <a:schemeClr val="accent1"/>
            </a:solidFill>
          </a:ln>
        </p:spPr>
        <p:txBody>
          <a:bodyPr wrap="square" rtlCol="0">
            <a:spAutoFit/>
          </a:bodyPr>
          <a:lstStyle/>
          <a:p>
            <a:r>
              <a:rPr lang="en-US" sz="1300" dirty="0"/>
              <a:t>&lt; - </a:t>
            </a:r>
            <a:r>
              <a:rPr lang="zh-TW" altLang="en-US" sz="1300" dirty="0"/>
              <a:t>改成這一句</a:t>
            </a:r>
            <a:endParaRPr lang="en-US" sz="1300" dirty="0"/>
          </a:p>
        </p:txBody>
      </p:sp>
      <p:sp>
        <p:nvSpPr>
          <p:cNvPr id="2" name="矩形 1"/>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140" y="0"/>
            <a:ext cx="11167720" cy="6858000"/>
          </a:xfrm>
          <a:prstGeom prst="rect">
            <a:avLst/>
          </a:prstGeom>
        </p:spPr>
      </p:pic>
      <p:sp>
        <p:nvSpPr>
          <p:cNvPr id="3" name="TextBox 2"/>
          <p:cNvSpPr txBox="1"/>
          <p:nvPr/>
        </p:nvSpPr>
        <p:spPr>
          <a:xfrm>
            <a:off x="731520" y="1398818"/>
            <a:ext cx="7071360" cy="292388"/>
          </a:xfrm>
          <a:prstGeom prst="rect">
            <a:avLst/>
          </a:prstGeom>
          <a:solidFill>
            <a:schemeClr val="bg1"/>
          </a:solidFill>
          <a:ln>
            <a:solidFill>
              <a:schemeClr val="accent2"/>
            </a:solidFill>
          </a:ln>
        </p:spPr>
        <p:txBody>
          <a:bodyPr wrap="square" rtlCol="0">
            <a:spAutoFit/>
          </a:bodyPr>
          <a:lstStyle/>
          <a:p>
            <a:r>
              <a:rPr lang="en-US" sz="1300" dirty="0"/>
              <a:t>General </a:t>
            </a:r>
            <a:r>
              <a:rPr lang="en-US" sz="1300" dirty="0" err="1"/>
              <a:t>orthopaedics</a:t>
            </a:r>
            <a:r>
              <a:rPr lang="en-US" sz="1300" dirty="0"/>
              <a:t> consultations for the population in our locality.</a:t>
            </a:r>
          </a:p>
        </p:txBody>
      </p:sp>
      <p:sp>
        <p:nvSpPr>
          <p:cNvPr id="4" name="TextBox 3"/>
          <p:cNvSpPr txBox="1"/>
          <p:nvPr/>
        </p:nvSpPr>
        <p:spPr>
          <a:xfrm>
            <a:off x="731520" y="1691206"/>
            <a:ext cx="7071360" cy="292388"/>
          </a:xfrm>
          <a:prstGeom prst="rect">
            <a:avLst/>
          </a:prstGeom>
          <a:solidFill>
            <a:schemeClr val="bg1"/>
          </a:solidFill>
          <a:ln>
            <a:solidFill>
              <a:schemeClr val="accent2"/>
            </a:solidFill>
          </a:ln>
        </p:spPr>
        <p:txBody>
          <a:bodyPr wrap="square" rtlCol="0">
            <a:spAutoFit/>
          </a:bodyPr>
          <a:lstStyle/>
          <a:p>
            <a:r>
              <a:rPr lang="en-US" sz="1300" dirty="0"/>
              <a:t>Postoperative follow-up service.</a:t>
            </a:r>
          </a:p>
        </p:txBody>
      </p:sp>
      <p:sp>
        <p:nvSpPr>
          <p:cNvPr id="5" name="TextBox 4"/>
          <p:cNvSpPr txBox="1"/>
          <p:nvPr/>
        </p:nvSpPr>
        <p:spPr>
          <a:xfrm>
            <a:off x="512140" y="3759077"/>
            <a:ext cx="7071360" cy="369332"/>
          </a:xfrm>
          <a:prstGeom prst="rect">
            <a:avLst/>
          </a:prstGeom>
          <a:solidFill>
            <a:schemeClr val="bg1"/>
          </a:solidFill>
          <a:ln>
            <a:solidFill>
              <a:schemeClr val="accent2"/>
            </a:solidFill>
          </a:ln>
        </p:spPr>
        <p:txBody>
          <a:bodyPr wrap="square" rtlCol="0">
            <a:spAutoFit/>
          </a:bodyPr>
          <a:lstStyle/>
          <a:p>
            <a:r>
              <a:rPr lang="en-US" dirty="0"/>
              <a:t>Where are we?</a:t>
            </a:r>
            <a:endParaRPr lang="en-US" sz="1300" dirty="0"/>
          </a:p>
        </p:txBody>
      </p:sp>
      <p:sp>
        <p:nvSpPr>
          <p:cNvPr id="6" name="矩形 5"/>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TW" altLang="en-US" sz="2000" dirty="0"/>
              <a:t>以下頁面的修改是針對首頁的</a:t>
            </a:r>
            <a:r>
              <a:rPr lang="en-US" altLang="zh-TW" sz="2000" dirty="0"/>
              <a:t>【NEWS/ EVENTS】</a:t>
            </a:r>
            <a:r>
              <a:rPr lang="zh-TW" altLang="en-US" sz="2000" dirty="0"/>
              <a:t>的部分</a:t>
            </a:r>
            <a:r>
              <a:rPr lang="en-US" altLang="zh-TW" sz="2000" dirty="0"/>
              <a:t> </a:t>
            </a:r>
            <a:br>
              <a:rPr lang="en-US" altLang="zh-TW" sz="2000" dirty="0"/>
            </a:br>
            <a:r>
              <a:rPr lang="zh-TW" altLang="en-US" sz="2000" dirty="0"/>
              <a:t>需要增加內容</a:t>
            </a:r>
            <a:r>
              <a:rPr lang="en-US" altLang="zh-TW" sz="2000" dirty="0"/>
              <a:t>, </a:t>
            </a:r>
            <a:r>
              <a:rPr lang="zh-TW" altLang="en-US" sz="2000" dirty="0"/>
              <a:t>共</a:t>
            </a:r>
            <a:r>
              <a:rPr lang="en-US" altLang="zh-TW" sz="2000" dirty="0"/>
              <a:t>6</a:t>
            </a:r>
            <a:r>
              <a:rPr lang="zh-TW" altLang="en-US" sz="2000" dirty="0"/>
              <a:t>篇</a:t>
            </a:r>
            <a:br>
              <a:rPr lang="en-US" altLang="zh-TW" sz="2000" dirty="0"/>
            </a:br>
            <a:r>
              <a:rPr lang="zh-TW" altLang="en-US" sz="2000" dirty="0"/>
              <a:t>只需要在中文版看到內容</a:t>
            </a:r>
            <a:br>
              <a:rPr lang="en-US" altLang="zh-TW" sz="2000" dirty="0"/>
            </a:br>
            <a:r>
              <a:rPr lang="zh-TW" altLang="en-US" sz="2000" dirty="0"/>
              <a:t>而在英文版</a:t>
            </a:r>
            <a:r>
              <a:rPr lang="en-US" altLang="zh-TW" sz="2000" dirty="0"/>
              <a:t>, </a:t>
            </a:r>
            <a:r>
              <a:rPr lang="zh-TW" altLang="en-US" sz="2000" dirty="0"/>
              <a:t>保留中文版的標題</a:t>
            </a:r>
            <a:r>
              <a:rPr lang="en-US" altLang="zh-TW" sz="2000" dirty="0"/>
              <a:t>, </a:t>
            </a:r>
            <a:r>
              <a:rPr lang="zh-TW" altLang="en-US" sz="2000" dirty="0"/>
              <a:t>然後點擊內頁時會顯示</a:t>
            </a:r>
            <a:r>
              <a:rPr lang="en-US" altLang="zh-TW" sz="2000" dirty="0"/>
              <a:t>“Available for Chinese version only” </a:t>
            </a:r>
            <a:r>
              <a:rPr lang="zh-TW" altLang="en-US" sz="2000" dirty="0"/>
              <a:t>的文字</a:t>
            </a:r>
            <a:endParaRPr lang="zh-HK" altLang="en-US" sz="2000" dirty="0"/>
          </a:p>
        </p:txBody>
      </p:sp>
      <p:pic>
        <p:nvPicPr>
          <p:cNvPr id="5" name="内容占位符 4"/>
          <p:cNvPicPr>
            <a:picLocks noGrp="1" noChangeAspect="1"/>
          </p:cNvPicPr>
          <p:nvPr>
            <p:ph idx="1"/>
          </p:nvPr>
        </p:nvPicPr>
        <p:blipFill>
          <a:blip r:embed="rId2"/>
          <a:stretch>
            <a:fillRect/>
          </a:stretch>
        </p:blipFill>
        <p:spPr>
          <a:xfrm>
            <a:off x="1620405" y="1825625"/>
            <a:ext cx="8951189" cy="4351338"/>
          </a:xfrm>
        </p:spPr>
      </p:pic>
      <p:sp>
        <p:nvSpPr>
          <p:cNvPr id="6" name="矩形 5"/>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TW" altLang="en-US" b="1" i="0" u="sng" dirty="0">
                <a:solidFill>
                  <a:srgbClr val="0000FF"/>
                </a:solidFill>
                <a:effectLst/>
                <a:latin typeface="PMingLiU" panose="02020500000000000000" pitchFamily="18" charset="-120"/>
                <a:ea typeface="PMingLiU" panose="02020500000000000000" pitchFamily="18" charset="-120"/>
              </a:rPr>
              <a:t>廣華醫院入伙一週年：</a:t>
            </a:r>
            <a:br>
              <a:rPr lang="en-US" altLang="zh-TW" b="1" i="0" u="sng" dirty="0">
                <a:solidFill>
                  <a:srgbClr val="0000FF"/>
                </a:solidFill>
                <a:effectLst/>
                <a:latin typeface="PMingLiU" panose="02020500000000000000" pitchFamily="18" charset="-120"/>
                <a:ea typeface="PMingLiU" panose="02020500000000000000" pitchFamily="18" charset="-120"/>
              </a:rPr>
            </a:br>
            <a:r>
              <a:rPr lang="zh-TW" altLang="en-US" b="1" i="0" u="sng" dirty="0">
                <a:solidFill>
                  <a:srgbClr val="0000FF"/>
                </a:solidFill>
                <a:effectLst/>
                <a:latin typeface="PMingLiU" panose="02020500000000000000" pitchFamily="18" charset="-120"/>
                <a:ea typeface="PMingLiU" panose="02020500000000000000" pitchFamily="18" charset="-120"/>
              </a:rPr>
              <a:t>「醫院管理局傑出團隊獎」新片首映</a:t>
            </a:r>
            <a:endParaRPr lang="zh-HK" altLang="en-US" dirty="0"/>
          </a:p>
        </p:txBody>
      </p:sp>
      <p:sp>
        <p:nvSpPr>
          <p:cNvPr id="6" name="Rectangle 1"/>
          <p:cNvSpPr>
            <a:spLocks noGrp="1" noChangeArrowheads="1"/>
          </p:cNvSpPr>
          <p:nvPr>
            <p:ph idx="1"/>
          </p:nvPr>
        </p:nvSpPr>
        <p:spPr bwMode="auto">
          <a:xfrm>
            <a:off x="838200" y="1798410"/>
            <a:ext cx="918724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zh-TW" altLang="en-US" sz="1400" b="0" i="0" dirty="0">
                <a:solidFill>
                  <a:srgbClr val="3333FF"/>
                </a:solidFill>
                <a:effectLst/>
                <a:latin typeface="PMingLiU" panose="02020500000000000000" pitchFamily="18" charset="-120"/>
                <a:ea typeface="PMingLiU" panose="02020500000000000000" pitchFamily="18" charset="-120"/>
              </a:rPr>
              <a:t>為慶祝我們榮獲醫院管理局傑出團隊獎和入伙一周年，我們於</a:t>
            </a:r>
            <a:r>
              <a:rPr lang="en-US" altLang="zh-TW" sz="1400" b="0" i="0" dirty="0">
                <a:solidFill>
                  <a:srgbClr val="3333FF"/>
                </a:solidFill>
                <a:effectLst/>
                <a:latin typeface="PMingLiU" panose="02020500000000000000" pitchFamily="18" charset="-120"/>
              </a:rPr>
              <a:t>9</a:t>
            </a:r>
            <a:r>
              <a:rPr lang="zh-TW" altLang="en-US" sz="1400" b="0" i="0" dirty="0">
                <a:solidFill>
                  <a:srgbClr val="3333FF"/>
                </a:solidFill>
                <a:effectLst/>
                <a:latin typeface="PMingLiU" panose="02020500000000000000" pitchFamily="18" charset="-120"/>
                <a:ea typeface="PMingLiU" panose="02020500000000000000" pitchFamily="18" charset="-120"/>
              </a:rPr>
              <a:t>月</a:t>
            </a:r>
            <a:r>
              <a:rPr lang="en-US" altLang="zh-TW" sz="1400" b="0" i="0" dirty="0">
                <a:solidFill>
                  <a:srgbClr val="3333FF"/>
                </a:solidFill>
                <a:effectLst/>
                <a:latin typeface="PMingLiU" panose="02020500000000000000" pitchFamily="18" charset="-120"/>
              </a:rPr>
              <a:t>2</a:t>
            </a:r>
            <a:r>
              <a:rPr lang="zh-TW" altLang="en-US" sz="1400" b="0" i="0" dirty="0">
                <a:solidFill>
                  <a:srgbClr val="3333FF"/>
                </a:solidFill>
                <a:effectLst/>
                <a:latin typeface="PMingLiU" panose="02020500000000000000" pitchFamily="18" charset="-120"/>
                <a:ea typeface="PMingLiU" panose="02020500000000000000" pitchFamily="18" charset="-120"/>
              </a:rPr>
              <a:t>日舉辦一個新片首映會，與大家一同回顧在入伙期間的難忘時刻。當日活動反應熱烈，很多同事亦到場支持。首映完結後，我們向各同事派發蘋果乙個，以感謝同事們一直的支持及付出！仍未瀏覽影片或想分享影片予親朋好友的同事，可以按精彩重溫，回顧入伙的難忘時刻</a:t>
            </a:r>
            <a:endParaRPr lang="en-US" altLang="zh-TW" sz="1400" b="0" i="0" dirty="0">
              <a:solidFill>
                <a:srgbClr val="3333FF"/>
              </a:solidFill>
              <a:effectLst/>
              <a:latin typeface="MS PGothic" panose="020B0600070205080204" pitchFamily="34" charset="-128"/>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HK" sz="14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pPr>
            <a:r>
              <a:rPr kumimoji="0" lang="zh-HK" altLang="zh-HK" sz="14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第一期大樓入伙一週年，有賴各同事同心合力</a:t>
            </a:r>
            <a:r>
              <a:rPr kumimoji="0" lang="en-US" altLang="zh-HK" sz="14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a:t>
            </a:r>
            <a:endParaRPr kumimoji="0" lang="en-US" altLang="zh-HK"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HK" sz="1400" b="0" i="0" u="none" strike="noStrike" cap="none" normalizeH="0" baseline="0" dirty="0">
                <a:ln>
                  <a:noFill/>
                </a:ln>
                <a:solidFill>
                  <a:srgbClr val="00B050"/>
                </a:solidFill>
                <a:effectLst/>
                <a:latin typeface="PMingLiU" panose="02020500000000000000" pitchFamily="18" charset="-120"/>
                <a:ea typeface="PMingLiU" panose="02020500000000000000" pitchFamily="18" charset="-120"/>
              </a:rPr>
              <a:t> </a:t>
            </a:r>
            <a:endParaRPr kumimoji="0" lang="en-US" altLang="zh-HK"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HK" sz="14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YouTube</a:t>
            </a:r>
            <a:r>
              <a:rPr kumimoji="0" lang="zh-HK" altLang="en-US" sz="1400" b="1" i="0" u="sng" strike="noStrike" cap="none" normalizeH="0" baseline="0" dirty="0">
                <a:ln>
                  <a:noFill/>
                </a:ln>
                <a:solidFill>
                  <a:srgbClr val="3333FF"/>
                </a:solidFill>
                <a:effectLst/>
                <a:latin typeface="MS PGothic" panose="020B0600070205080204" pitchFamily="34" charset="-128"/>
                <a:ea typeface="MS PGothic" panose="020B0600070205080204" pitchFamily="34" charset="-128"/>
                <a:hlinkClick r:id="rId2"/>
              </a:rPr>
              <a:t>精彩重溫</a:t>
            </a:r>
            <a:r>
              <a:rPr kumimoji="0" lang="zh-HK" altLang="en-US" sz="14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 </a:t>
            </a:r>
            <a:r>
              <a:rPr kumimoji="0" lang="zh-HK" altLang="en-US" sz="14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，睇完記得讚好呀</a:t>
            </a:r>
            <a:r>
              <a:rPr kumimoji="0" lang="en-US" altLang="zh-HK" sz="14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a:t>
            </a:r>
            <a:endParaRPr kumimoji="0" lang="en-US" altLang="zh-HK" sz="14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293" y="2680397"/>
            <a:ext cx="3319773" cy="22113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8126" y="4536923"/>
            <a:ext cx="2936404" cy="195595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926" y="4832133"/>
            <a:ext cx="2826152" cy="187774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5433" y="2680397"/>
            <a:ext cx="2726122" cy="181588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178" y="3648626"/>
            <a:ext cx="2669400" cy="1776594"/>
          </a:xfrm>
          <a:prstGeom prst="rect">
            <a:avLst/>
          </a:prstGeom>
        </p:spPr>
      </p:pic>
      <p:sp>
        <p:nvSpPr>
          <p:cNvPr id="2" name="矩形 1"/>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136" y="4896776"/>
            <a:ext cx="2837926" cy="188735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408" y="5016049"/>
            <a:ext cx="2660752" cy="1768085"/>
          </a:xfrm>
          <a:prstGeom prst="rect">
            <a:avLst/>
          </a:prstGeom>
        </p:spPr>
      </p:pic>
      <p:sp>
        <p:nvSpPr>
          <p:cNvPr id="2" name="Title 1"/>
          <p:cNvSpPr>
            <a:spLocks noGrp="1"/>
          </p:cNvSpPr>
          <p:nvPr>
            <p:ph type="title"/>
          </p:nvPr>
        </p:nvSpPr>
        <p:spPr/>
        <p:txBody>
          <a:bodyPr>
            <a:normAutofit/>
          </a:bodyPr>
          <a:lstStyle/>
          <a:p>
            <a:r>
              <a:rPr lang="zh-TW" altLang="en-US" b="1" i="0" u="sng" dirty="0">
                <a:solidFill>
                  <a:srgbClr val="0000FF"/>
                </a:solidFill>
                <a:effectLst/>
                <a:latin typeface="MS PGothic" panose="020B0600070205080204" pitchFamily="34" charset="-128"/>
                <a:ea typeface="MS PGothic" panose="020B0600070205080204" pitchFamily="34" charset="-128"/>
              </a:rPr>
              <a:t>護己護人、齊打疫苗</a:t>
            </a:r>
            <a:endParaRPr lang="zh-HK" altLang="en-US" dirty="0"/>
          </a:p>
        </p:txBody>
      </p:sp>
      <p:sp>
        <p:nvSpPr>
          <p:cNvPr id="4" name="Rectangle 1"/>
          <p:cNvSpPr>
            <a:spLocks noGrp="1" noChangeArrowheads="1"/>
          </p:cNvSpPr>
          <p:nvPr>
            <p:ph idx="1"/>
          </p:nvPr>
        </p:nvSpPr>
        <p:spPr bwMode="auto">
          <a:xfrm>
            <a:off x="838200" y="1582715"/>
            <a:ext cx="696259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HK" altLang="zh-HK"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隨著本港即將踏入冬季，流感的傳播風險會相應增加，我在此呼籲廣華同事盡早接種流感疫苗，提升免疫力，以減低因感染流感引致重症或死亡的風險。</a:t>
            </a:r>
            <a:endParaRPr kumimoji="0" lang="zh-HK" altLang="zh-HK"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HK" altLang="en-US"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 </a:t>
            </a:r>
            <a:endParaRPr kumimoji="0" lang="zh-HK"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HK"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2024/25</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年度醫管局員工季節性流感疫苗防疫注射計劃已在</a:t>
            </a:r>
            <a:r>
              <a:rPr kumimoji="0" lang="en-US" altLang="zh-HK"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9</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月</a:t>
            </a:r>
            <a:r>
              <a:rPr kumimoji="0" lang="en-US" altLang="zh-HK"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19</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日展開。為加強推廣預防季節性流感，廣華醫院感染控制組於</a:t>
            </a:r>
            <a:r>
              <a:rPr kumimoji="0" lang="en-US" altLang="zh-HK"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9</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月</a:t>
            </a:r>
            <a:r>
              <a:rPr kumimoji="0" lang="en-US" altLang="zh-HK"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24</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日，舉辦了員工「季節性流感疫苗推廣日」活動，宣傳接種流感疫苗的重要性及安排。聯網感染控制主任</a:t>
            </a:r>
            <a:r>
              <a:rPr kumimoji="0" lang="zh-HK" altLang="en-US" sz="1300" b="0" i="0" u="none" strike="noStrike" cap="none" normalizeH="0" baseline="0" dirty="0">
                <a:ln>
                  <a:noFill/>
                </a:ln>
                <a:solidFill>
                  <a:srgbClr val="3333FF"/>
                </a:solidFill>
                <a:effectLst/>
                <a:latin typeface="Microsoft JhengHei" panose="020B0604030504040204" pitchFamily="34" charset="-120"/>
                <a:ea typeface="Microsoft JhengHei" panose="020B0604030504040204" pitchFamily="34" charset="-120"/>
              </a:rPr>
              <a:t>暨</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病理部部門主管謝詠詩醫生及</a:t>
            </a:r>
            <a:r>
              <a:rPr kumimoji="0" lang="zh-HK" altLang="en-US" sz="1300" b="0" i="0" u="none" strike="noStrike" cap="none" normalizeH="0" baseline="0" dirty="0">
                <a:ln>
                  <a:noFill/>
                </a:ln>
                <a:solidFill>
                  <a:srgbClr val="3333FF"/>
                </a:solidFill>
                <a:effectLst/>
                <a:latin typeface="Microsoft JhengHei" panose="020B0604030504040204" pitchFamily="34" charset="-120"/>
                <a:ea typeface="Microsoft JhengHei" panose="020B0604030504040204" pitchFamily="34" charset="-120"/>
              </a:rPr>
              <a:t>內</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科及老人科部門方嘉華醫生分別講解接種流感疫苗之重要性、疫苗成份及功效；以減低重症或死亡的風險。而我、部門主管及部門運作經理亦率先即場注射流感疫苗，以行動大力支持。</a:t>
            </a:r>
            <a:endParaRPr kumimoji="0" lang="zh-HK"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HK" altLang="en-US"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 </a:t>
            </a:r>
            <a:endParaRPr kumimoji="0" lang="zh-HK"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另外，今年有五位來自不同部門的</a:t>
            </a:r>
            <a:r>
              <a:rPr kumimoji="0" lang="en-US" altLang="zh-HK"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GEN Z</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同事，包括</a:t>
            </a:r>
            <a:r>
              <a:rPr kumimoji="0" lang="zh-HK" altLang="en-US" sz="1300" b="0" i="0" u="none" strike="noStrike" cap="none" normalizeH="0" baseline="0" dirty="0">
                <a:ln>
                  <a:noFill/>
                </a:ln>
                <a:solidFill>
                  <a:srgbClr val="3333FF"/>
                </a:solidFill>
                <a:effectLst/>
                <a:latin typeface="Microsoft JhengHei" panose="020B0604030504040204" pitchFamily="34" charset="-120"/>
                <a:ea typeface="Microsoft JhengHei" panose="020B0604030504040204" pitchFamily="34" charset="-120"/>
              </a:rPr>
              <a:t>內</a:t>
            </a: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科護士、深切治療部護士、麻醉科及手術室護士、職業治療師及支援服務部助理院務經理分享自己接種季節性流感疫苗的原因及經驗。透過分享，希望能加強同事們對接種流感疫苗的意識；保護自己、保護身邊人，身體力行盡早接種疫苗。</a:t>
            </a:r>
            <a:endParaRPr kumimoji="0" lang="zh-HK"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HK" altLang="en-US"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 </a:t>
            </a:r>
            <a:endParaRPr kumimoji="0" lang="zh-HK"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HK" altLang="en-US" sz="1300" b="0" i="0" u="none" strike="noStrike" cap="none" normalizeH="0" baseline="0" dirty="0">
                <a:ln>
                  <a:noFill/>
                </a:ln>
                <a:solidFill>
                  <a:srgbClr val="3333FF"/>
                </a:solidFill>
                <a:effectLst/>
                <a:latin typeface="MS PGothic" panose="020B0600070205080204" pitchFamily="34" charset="-128"/>
                <a:ea typeface="MS PGothic" panose="020B0600070205080204" pitchFamily="34" charset="-128"/>
              </a:rPr>
              <a:t>為鼓勵廣華同事踴躍接種疫苗，得到最佳保護，所有接種疫苗的廣華醫院員工均會獲得「打針全獎賞」及參予「扭扭賞」，此外，亦設有「新人獎」、「早鳥大抽獎」及「三年賞」，獎品非常豐富，大家記得盡快接種疫苗啦！</a:t>
            </a:r>
            <a:endParaRPr kumimoji="0" lang="zh-HK"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HK" altLang="en-US" sz="1300" b="0" i="0" u="none" strike="noStrike" cap="none" normalizeH="0" baseline="0" dirty="0">
                <a:ln>
                  <a:noFill/>
                </a:ln>
                <a:solidFill>
                  <a:srgbClr val="3333FF"/>
                </a:solidFill>
                <a:effectLst/>
                <a:latin typeface="PMingLiU" panose="02020500000000000000" pitchFamily="18" charset="-120"/>
                <a:ea typeface="PMingLiU" panose="02020500000000000000" pitchFamily="18" charset="-120"/>
              </a:rPr>
              <a:t> </a:t>
            </a:r>
            <a:endParaRPr kumimoji="0" lang="zh-HK"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9990" y="2084956"/>
            <a:ext cx="2545935" cy="169184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54" y="5081426"/>
            <a:ext cx="2556113" cy="170270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0797" y="800261"/>
            <a:ext cx="2673437" cy="1780854"/>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2399" y="3973341"/>
            <a:ext cx="4043135" cy="2691069"/>
          </a:xfrm>
          <a:prstGeom prst="rect">
            <a:avLst/>
          </a:prstGeom>
        </p:spPr>
      </p:pic>
      <p:sp>
        <p:nvSpPr>
          <p:cNvPr id="3" name="矩形 2"/>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b="1" i="0" u="sng">
                <a:solidFill>
                  <a:srgbClr val="0000FF"/>
                </a:solidFill>
                <a:effectLst/>
                <a:latin typeface="MS PGothic" panose="020B0600070205080204" pitchFamily="34" charset="-128"/>
                <a:ea typeface="MS PGothic" panose="020B0600070205080204" pitchFamily="34" charset="-128"/>
              </a:rPr>
              <a:t>新加坡陳篤生醫院代表團到訪廣華醫院</a:t>
            </a:r>
            <a:endParaRPr lang="zh-HK" altLang="en-US" dirty="0"/>
          </a:p>
        </p:txBody>
      </p:sp>
      <p:sp>
        <p:nvSpPr>
          <p:cNvPr id="3" name="Content Placeholder 2"/>
          <p:cNvSpPr>
            <a:spLocks noGrp="1"/>
          </p:cNvSpPr>
          <p:nvPr>
            <p:ph idx="1"/>
          </p:nvPr>
        </p:nvSpPr>
        <p:spPr>
          <a:xfrm>
            <a:off x="755822" y="1594966"/>
            <a:ext cx="10515600" cy="4351338"/>
          </a:xfrm>
        </p:spPr>
        <p:txBody>
          <a:bodyPr/>
          <a:lstStyle/>
          <a:p>
            <a:pPr marL="0" indent="0">
              <a:buNone/>
            </a:pPr>
            <a:r>
              <a:rPr lang="zh-TW" altLang="en-US" sz="1800" b="0" i="0" dirty="0">
                <a:solidFill>
                  <a:srgbClr val="3333FF"/>
                </a:solidFill>
                <a:effectLst/>
                <a:latin typeface="MS PGothic" panose="020B0600070205080204" pitchFamily="34" charset="-128"/>
                <a:ea typeface="MS PGothic" panose="020B0600070205080204" pitchFamily="34" charset="-128"/>
              </a:rPr>
              <a:t>新加坡陳篤生醫院代表團於</a:t>
            </a:r>
            <a:r>
              <a:rPr lang="en-US" altLang="zh-TW" sz="1800" b="0" i="0" dirty="0">
                <a:solidFill>
                  <a:srgbClr val="3333FF"/>
                </a:solidFill>
                <a:effectLst/>
                <a:latin typeface="PMingLiU" panose="02020500000000000000" pitchFamily="18" charset="-120"/>
              </a:rPr>
              <a:t>8</a:t>
            </a:r>
            <a:r>
              <a:rPr lang="zh-TW" altLang="en-US" sz="1800" b="0" i="0" dirty="0">
                <a:solidFill>
                  <a:srgbClr val="3333FF"/>
                </a:solidFill>
                <a:effectLst/>
                <a:latin typeface="MS PGothic" panose="020B0600070205080204" pitchFamily="34" charset="-128"/>
                <a:ea typeface="MS PGothic" panose="020B0600070205080204" pitchFamily="34" charset="-128"/>
              </a:rPr>
              <a:t>月</a:t>
            </a:r>
            <a:r>
              <a:rPr lang="en-US" altLang="zh-TW" sz="1800" b="0" i="0" dirty="0">
                <a:solidFill>
                  <a:srgbClr val="3333FF"/>
                </a:solidFill>
                <a:effectLst/>
                <a:latin typeface="PMingLiU" panose="02020500000000000000" pitchFamily="18" charset="-120"/>
              </a:rPr>
              <a:t>30</a:t>
            </a:r>
            <a:r>
              <a:rPr lang="zh-TW" altLang="en-US" sz="1800" b="0" i="0" dirty="0">
                <a:solidFill>
                  <a:srgbClr val="3333FF"/>
                </a:solidFill>
                <a:effectLst/>
                <a:latin typeface="MS PGothic" panose="020B0600070205080204" pitchFamily="34" charset="-128"/>
                <a:ea typeface="MS PGothic" panose="020B0600070205080204" pitchFamily="34" charset="-128"/>
              </a:rPr>
              <a:t>日到訪廣華醫院，進行兩地交流。我和醫院管理局聯網運作總行政經理李立業醫生向一眾嘉賓介紹廣華醫院的智慧醫院系統以及講解中西醫協助服務。隨後一眾嘉賓到</a:t>
            </a:r>
            <a:r>
              <a:rPr lang="en-US" altLang="zh-TW" sz="1800" b="0" i="0" dirty="0">
                <a:solidFill>
                  <a:srgbClr val="3333FF"/>
                </a:solidFill>
                <a:effectLst/>
                <a:latin typeface="PMingLiU" panose="02020500000000000000" pitchFamily="18" charset="-120"/>
              </a:rPr>
              <a:t>15</a:t>
            </a:r>
            <a:r>
              <a:rPr lang="zh-TW" altLang="en-US" sz="1800" b="0" i="0" dirty="0">
                <a:solidFill>
                  <a:srgbClr val="3333FF"/>
                </a:solidFill>
                <a:effectLst/>
                <a:latin typeface="MS PGothic" panose="020B0600070205080204" pitchFamily="34" charset="-128"/>
                <a:ea typeface="MS PGothic" panose="020B0600070205080204" pitchFamily="34" charset="-128"/>
              </a:rPr>
              <a:t>樓心臟加護病房、</a:t>
            </a:r>
            <a:r>
              <a:rPr lang="en-US" altLang="zh-TW" sz="1800" b="0" i="0" dirty="0">
                <a:solidFill>
                  <a:srgbClr val="3333FF"/>
                </a:solidFill>
                <a:effectLst/>
                <a:latin typeface="PMingLiU" panose="02020500000000000000" pitchFamily="18" charset="-120"/>
              </a:rPr>
              <a:t>8</a:t>
            </a:r>
            <a:r>
              <a:rPr lang="zh-TW" altLang="en-US" sz="1800" b="0" i="0" dirty="0">
                <a:solidFill>
                  <a:srgbClr val="3333FF"/>
                </a:solidFill>
                <a:effectLst/>
                <a:latin typeface="MS PGothic" panose="020B0600070205080204" pitchFamily="34" charset="-128"/>
                <a:ea typeface="MS PGothic" panose="020B0600070205080204" pitchFamily="34" charset="-128"/>
              </a:rPr>
              <a:t>樓骨科日間醫療中心以及</a:t>
            </a:r>
            <a:r>
              <a:rPr lang="en-US" altLang="zh-TW" sz="1800" b="0" i="0" dirty="0">
                <a:solidFill>
                  <a:srgbClr val="3333FF"/>
                </a:solidFill>
                <a:effectLst/>
                <a:latin typeface="PMingLiU" panose="02020500000000000000" pitchFamily="18" charset="-120"/>
              </a:rPr>
              <a:t>3</a:t>
            </a:r>
            <a:r>
              <a:rPr lang="zh-TW" altLang="en-US" sz="1800" b="0" i="0" dirty="0">
                <a:solidFill>
                  <a:srgbClr val="3333FF"/>
                </a:solidFill>
                <a:effectLst/>
                <a:latin typeface="MS PGothic" panose="020B0600070205080204" pitchFamily="34" charset="-128"/>
                <a:ea typeface="MS PGothic" panose="020B0600070205080204" pitchFamily="34" charset="-128"/>
              </a:rPr>
              <a:t>樓東華三院上醫館參觀。</a:t>
            </a:r>
            <a:endParaRPr lang="zh-HK"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163" y="2671709"/>
            <a:ext cx="6010275" cy="40100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9" y="2671709"/>
            <a:ext cx="2770963" cy="200125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07" y="4565001"/>
            <a:ext cx="3084549" cy="205636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2229" y="2399998"/>
            <a:ext cx="3084548" cy="2058003"/>
          </a:xfrm>
          <a:prstGeom prst="rect">
            <a:avLst/>
          </a:prstGeom>
        </p:spPr>
      </p:pic>
      <p:sp>
        <p:nvSpPr>
          <p:cNvPr id="4" name="矩形 3"/>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b="1" i="0" u="sng" dirty="0">
                <a:solidFill>
                  <a:srgbClr val="0000FF"/>
                </a:solidFill>
                <a:effectLst/>
                <a:latin typeface="MS PGothic" panose="020B0600070205080204" pitchFamily="34" charset="-128"/>
                <a:ea typeface="MS PGothic" panose="020B0600070205080204" pitchFamily="34" charset="-128"/>
              </a:rPr>
              <a:t>伊利沙伯醫院公眾諮詢組到訪廣華醫院</a:t>
            </a:r>
            <a:endParaRPr lang="zh-HK" altLang="en-US" dirty="0"/>
          </a:p>
        </p:txBody>
      </p:sp>
      <p:sp>
        <p:nvSpPr>
          <p:cNvPr id="3" name="Content Placeholder 2"/>
          <p:cNvSpPr>
            <a:spLocks noGrp="1"/>
          </p:cNvSpPr>
          <p:nvPr>
            <p:ph idx="1"/>
          </p:nvPr>
        </p:nvSpPr>
        <p:spPr/>
        <p:txBody>
          <a:bodyPr/>
          <a:lstStyle/>
          <a:p>
            <a:pPr marL="0" indent="0">
              <a:buNone/>
            </a:pPr>
            <a:r>
              <a:rPr lang="zh-TW" altLang="en-US" sz="1800" b="0" i="0" dirty="0">
                <a:solidFill>
                  <a:srgbClr val="3333FF"/>
                </a:solidFill>
                <a:effectLst/>
                <a:latin typeface="MS PGothic" panose="020B0600070205080204" pitchFamily="34" charset="-128"/>
                <a:ea typeface="MS PGothic" panose="020B0600070205080204" pitchFamily="34" charset="-128"/>
              </a:rPr>
              <a:t>伊利沙伯醫院公眾諮詢組於</a:t>
            </a:r>
            <a:r>
              <a:rPr lang="en-US" altLang="zh-TW" sz="1800" b="0" i="0" dirty="0">
                <a:solidFill>
                  <a:srgbClr val="3333FF"/>
                </a:solidFill>
                <a:effectLst/>
                <a:latin typeface="PMingLiU" panose="02020500000000000000" pitchFamily="18" charset="-120"/>
              </a:rPr>
              <a:t>9</a:t>
            </a:r>
            <a:r>
              <a:rPr lang="zh-TW" altLang="en-US" sz="1800" b="0" i="0" dirty="0">
                <a:solidFill>
                  <a:srgbClr val="3333FF"/>
                </a:solidFill>
                <a:effectLst/>
                <a:latin typeface="MS PGothic" panose="020B0600070205080204" pitchFamily="34" charset="-128"/>
                <a:ea typeface="MS PGothic" panose="020B0600070205080204" pitchFamily="34" charset="-128"/>
              </a:rPr>
              <a:t>月</a:t>
            </a:r>
            <a:r>
              <a:rPr lang="en-US" altLang="zh-TW" sz="1800" b="0" i="0" dirty="0">
                <a:solidFill>
                  <a:srgbClr val="3333FF"/>
                </a:solidFill>
                <a:effectLst/>
                <a:latin typeface="PMingLiU" panose="02020500000000000000" pitchFamily="18" charset="-120"/>
              </a:rPr>
              <a:t>4</a:t>
            </a:r>
            <a:r>
              <a:rPr lang="zh-TW" altLang="en-US" sz="1800" b="0" i="0" dirty="0">
                <a:solidFill>
                  <a:srgbClr val="3333FF"/>
                </a:solidFill>
                <a:effectLst/>
                <a:latin typeface="MS PGothic" panose="020B0600070205080204" pitchFamily="34" charset="-128"/>
                <a:ea typeface="MS PGothic" panose="020B0600070205080204" pitchFamily="34" charset="-128"/>
              </a:rPr>
              <a:t>日親臨廣華醫院，以了解現時的智慧醫院項目以及第一期大樓搬遷後優化病人診治旅程的安排。隨後一眾嘉賓到</a:t>
            </a:r>
            <a:r>
              <a:rPr lang="en-US" altLang="zh-TW" sz="1800" b="0" i="0" dirty="0">
                <a:solidFill>
                  <a:srgbClr val="3333FF"/>
                </a:solidFill>
                <a:effectLst/>
                <a:latin typeface="PMingLiU" panose="02020500000000000000" pitchFamily="18" charset="-120"/>
              </a:rPr>
              <a:t>15</a:t>
            </a:r>
            <a:r>
              <a:rPr lang="zh-TW" altLang="en-US" sz="1800" b="0" i="0" dirty="0">
                <a:solidFill>
                  <a:srgbClr val="3333FF"/>
                </a:solidFill>
                <a:effectLst/>
                <a:latin typeface="MS PGothic" panose="020B0600070205080204" pitchFamily="34" charset="-128"/>
                <a:ea typeface="MS PGothic" panose="020B0600070205080204" pitchFamily="34" charset="-128"/>
              </a:rPr>
              <a:t>樓心臟加護病房，以及</a:t>
            </a:r>
            <a:r>
              <a:rPr lang="en-US" altLang="zh-TW" sz="1800" b="0" i="0" dirty="0">
                <a:solidFill>
                  <a:srgbClr val="3333FF"/>
                </a:solidFill>
                <a:effectLst/>
                <a:latin typeface="PMingLiU" panose="02020500000000000000" pitchFamily="18" charset="-120"/>
              </a:rPr>
              <a:t>3</a:t>
            </a:r>
            <a:r>
              <a:rPr lang="zh-TW" altLang="en-US" sz="1800" b="0" i="0" dirty="0">
                <a:solidFill>
                  <a:srgbClr val="3333FF"/>
                </a:solidFill>
                <a:effectLst/>
                <a:latin typeface="MS PGothic" panose="020B0600070205080204" pitchFamily="34" charset="-128"/>
                <a:ea typeface="MS PGothic" panose="020B0600070205080204" pitchFamily="34" charset="-128"/>
              </a:rPr>
              <a:t>樓兒童及青少年日間醫療中心參觀。</a:t>
            </a:r>
            <a:endParaRPr lang="zh-HK"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438" y="3570875"/>
            <a:ext cx="4513646" cy="30090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41" y="2552851"/>
            <a:ext cx="3407332" cy="22752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532" y="2435098"/>
            <a:ext cx="3407331" cy="227155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203" y="4119776"/>
            <a:ext cx="3939140" cy="2628204"/>
          </a:xfrm>
          <a:prstGeom prst="rect">
            <a:avLst/>
          </a:prstGeom>
        </p:spPr>
      </p:pic>
      <p:sp>
        <p:nvSpPr>
          <p:cNvPr id="4" name="矩形 3"/>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4128" cy="1325563"/>
          </a:xfrm>
        </p:spPr>
        <p:txBody>
          <a:bodyPr>
            <a:normAutofit/>
          </a:bodyPr>
          <a:lstStyle/>
          <a:p>
            <a:r>
              <a:rPr lang="zh-TW" altLang="en-US" b="1" i="0" u="sng" dirty="0">
                <a:solidFill>
                  <a:srgbClr val="0000FF"/>
                </a:solidFill>
                <a:effectLst/>
                <a:latin typeface="MS PGothic" panose="020B0600070205080204" pitchFamily="34" charset="-128"/>
                <a:ea typeface="MS PGothic" panose="020B0600070205080204" pitchFamily="34" charset="-128"/>
              </a:rPr>
              <a:t>油尖旺健康資訊推廣工作小組到訪廣華醫院</a:t>
            </a:r>
            <a:endParaRPr lang="zh-HK" altLang="en-US" dirty="0"/>
          </a:p>
        </p:txBody>
      </p:sp>
      <p:sp>
        <p:nvSpPr>
          <p:cNvPr id="3" name="Content Placeholder 2"/>
          <p:cNvSpPr>
            <a:spLocks noGrp="1"/>
          </p:cNvSpPr>
          <p:nvPr>
            <p:ph idx="1"/>
          </p:nvPr>
        </p:nvSpPr>
        <p:spPr/>
        <p:txBody>
          <a:bodyPr/>
          <a:lstStyle/>
          <a:p>
            <a:pPr marL="0" indent="0">
              <a:buNone/>
            </a:pPr>
            <a:r>
              <a:rPr lang="zh-TW" altLang="en-US" sz="1800" b="0" i="0" dirty="0">
                <a:solidFill>
                  <a:srgbClr val="3333FF"/>
                </a:solidFill>
                <a:effectLst/>
                <a:latin typeface="MS PGothic" panose="020B0600070205080204" pitchFamily="34" charset="-128"/>
                <a:ea typeface="MS PGothic" panose="020B0600070205080204" pitchFamily="34" charset="-128"/>
              </a:rPr>
              <a:t>廣華醫院一直致力與社會上不同持份者協作，凝聚地區力量。油尖旺健康資訊推廣工作小組於</a:t>
            </a:r>
            <a:r>
              <a:rPr lang="en-US" altLang="zh-TW" sz="1800" b="0" i="0" dirty="0">
                <a:solidFill>
                  <a:srgbClr val="3333FF"/>
                </a:solidFill>
                <a:effectLst/>
                <a:latin typeface="PMingLiU" panose="02020500000000000000" pitchFamily="18" charset="-120"/>
              </a:rPr>
              <a:t>9</a:t>
            </a:r>
            <a:r>
              <a:rPr lang="zh-TW" altLang="en-US" sz="1800" b="0" i="0" dirty="0">
                <a:solidFill>
                  <a:srgbClr val="3333FF"/>
                </a:solidFill>
                <a:effectLst/>
                <a:latin typeface="MS PGothic" panose="020B0600070205080204" pitchFamily="34" charset="-128"/>
                <a:ea typeface="MS PGothic" panose="020B0600070205080204" pitchFamily="34" charset="-128"/>
              </a:rPr>
              <a:t>月</a:t>
            </a:r>
            <a:r>
              <a:rPr lang="en-US" altLang="zh-TW" sz="1800" b="0" i="0" dirty="0">
                <a:solidFill>
                  <a:srgbClr val="3333FF"/>
                </a:solidFill>
                <a:effectLst/>
                <a:latin typeface="PMingLiU" panose="02020500000000000000" pitchFamily="18" charset="-120"/>
              </a:rPr>
              <a:t>19</a:t>
            </a:r>
            <a:r>
              <a:rPr lang="zh-TW" altLang="en-US" sz="1800" b="0" i="0" dirty="0">
                <a:solidFill>
                  <a:srgbClr val="3333FF"/>
                </a:solidFill>
                <a:effectLst/>
                <a:latin typeface="MS PGothic" panose="020B0600070205080204" pitchFamily="34" charset="-128"/>
                <a:ea typeface="MS PGothic" panose="020B0600070205080204" pitchFamily="34" charset="-128"/>
              </a:rPr>
              <a:t>日到訪廣華醫院，護理總經理盧淑芬女士向一眾嘉賓講解最新智慧醫院項目、綠化項目及第一期大樓搬遷後優化病人診治旅程的安排。隨後帶領一眾嘉賓到訪不同樓層參觀。</a:t>
            </a:r>
            <a:endParaRPr lang="zh-HK"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725076"/>
            <a:ext cx="5924550" cy="39528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715" y="2626308"/>
            <a:ext cx="3069324" cy="204621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45" y="4464748"/>
            <a:ext cx="2588139" cy="172681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472" y="4464748"/>
            <a:ext cx="2933272" cy="1955514"/>
          </a:xfrm>
          <a:prstGeom prst="rect">
            <a:avLst/>
          </a:prstGeom>
        </p:spPr>
      </p:pic>
      <p:sp>
        <p:nvSpPr>
          <p:cNvPr id="4" name="矩形 3"/>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b="1" i="0" u="sng" dirty="0">
                <a:solidFill>
                  <a:srgbClr val="0000FF"/>
                </a:solidFill>
                <a:effectLst/>
                <a:latin typeface="MS PGothic" panose="020B0600070205080204" pitchFamily="34" charset="-128"/>
                <a:ea typeface="MS PGothic" panose="020B0600070205080204" pitchFamily="34" charset="-128"/>
              </a:rPr>
              <a:t>區</a:t>
            </a:r>
            <a:r>
              <a:rPr lang="zh-TW" altLang="en-US" b="1" i="0" u="sng" dirty="0">
                <a:solidFill>
                  <a:srgbClr val="0000FF"/>
                </a:solidFill>
                <a:effectLst/>
                <a:latin typeface="Microsoft JhengHei" panose="020B0604030504040204" pitchFamily="34" charset="-120"/>
                <a:ea typeface="Microsoft JhengHei" panose="020B0604030504040204" pitchFamily="34" charset="-120"/>
              </a:rPr>
              <a:t>內</a:t>
            </a:r>
            <a:r>
              <a:rPr lang="zh-TW" altLang="en-US" b="1" i="0" u="sng" dirty="0">
                <a:solidFill>
                  <a:srgbClr val="0000FF"/>
                </a:solidFill>
                <a:effectLst/>
                <a:latin typeface="MS PGothic" panose="020B0600070205080204" pitchFamily="34" charset="-128"/>
                <a:ea typeface="MS PGothic" panose="020B0600070205080204" pitchFamily="34" charset="-128"/>
              </a:rPr>
              <a:t>中學生參觀廣華醫院</a:t>
            </a:r>
            <a:endParaRPr lang="zh-HK" altLang="en-US" dirty="0"/>
          </a:p>
        </p:txBody>
      </p:sp>
      <p:sp>
        <p:nvSpPr>
          <p:cNvPr id="3" name="Content Placeholder 2"/>
          <p:cNvSpPr>
            <a:spLocks noGrp="1"/>
          </p:cNvSpPr>
          <p:nvPr>
            <p:ph idx="1"/>
          </p:nvPr>
        </p:nvSpPr>
        <p:spPr/>
        <p:txBody>
          <a:bodyPr/>
          <a:lstStyle/>
          <a:p>
            <a:pPr marL="0" indent="0">
              <a:buNone/>
            </a:pPr>
            <a:r>
              <a:rPr lang="zh-TW" altLang="en-US" sz="1800" b="0" i="0" dirty="0">
                <a:solidFill>
                  <a:srgbClr val="3333FF"/>
                </a:solidFill>
                <a:effectLst/>
                <a:latin typeface="MS PGothic" panose="020B0600070205080204" pitchFamily="34" charset="-128"/>
                <a:ea typeface="MS PGothic" panose="020B0600070205080204" pitchFamily="34" charset="-128"/>
              </a:rPr>
              <a:t>為推廣醫院的服務，以及讓學生了解更多醫院不同職系的工作，醫院與油尖旺健康資訊推廣工作小組合作，於</a:t>
            </a:r>
            <a:r>
              <a:rPr lang="en-US" altLang="zh-TW" sz="1800" b="0" i="0" dirty="0">
                <a:solidFill>
                  <a:srgbClr val="3333FF"/>
                </a:solidFill>
                <a:effectLst/>
                <a:latin typeface="PMingLiU" panose="02020500000000000000" pitchFamily="18" charset="-120"/>
              </a:rPr>
              <a:t>9</a:t>
            </a:r>
            <a:r>
              <a:rPr lang="zh-TW" altLang="en-US" sz="1800" b="0" i="0" dirty="0">
                <a:solidFill>
                  <a:srgbClr val="3333FF"/>
                </a:solidFill>
                <a:effectLst/>
                <a:latin typeface="MS PGothic" panose="020B0600070205080204" pitchFamily="34" charset="-128"/>
                <a:ea typeface="MS PGothic" panose="020B0600070205080204" pitchFamily="34" charset="-128"/>
              </a:rPr>
              <a:t>月、</a:t>
            </a:r>
            <a:r>
              <a:rPr lang="en-US" altLang="zh-TW" sz="1800" b="0" i="0" dirty="0">
                <a:solidFill>
                  <a:srgbClr val="3333FF"/>
                </a:solidFill>
                <a:effectLst/>
                <a:latin typeface="PMingLiU" panose="02020500000000000000" pitchFamily="18" charset="-120"/>
              </a:rPr>
              <a:t>10</a:t>
            </a:r>
            <a:r>
              <a:rPr lang="zh-TW" altLang="en-US" sz="1800" b="0" i="0" dirty="0">
                <a:solidFill>
                  <a:srgbClr val="3333FF"/>
                </a:solidFill>
                <a:effectLst/>
                <a:latin typeface="MS PGothic" panose="020B0600070205080204" pitchFamily="34" charset="-128"/>
                <a:ea typeface="MS PGothic" panose="020B0600070205080204" pitchFamily="34" charset="-128"/>
              </a:rPr>
              <a:t>月及</a:t>
            </a:r>
            <a:r>
              <a:rPr lang="en-US" altLang="zh-TW" sz="1800" b="0" i="0" dirty="0">
                <a:solidFill>
                  <a:srgbClr val="3333FF"/>
                </a:solidFill>
                <a:effectLst/>
                <a:latin typeface="PMingLiU" panose="02020500000000000000" pitchFamily="18" charset="-120"/>
              </a:rPr>
              <a:t>11</a:t>
            </a:r>
            <a:r>
              <a:rPr lang="zh-TW" altLang="en-US" sz="1800" b="0" i="0" dirty="0">
                <a:solidFill>
                  <a:srgbClr val="3333FF"/>
                </a:solidFill>
                <a:effectLst/>
                <a:latin typeface="MS PGothic" panose="020B0600070205080204" pitchFamily="34" charset="-128"/>
                <a:ea typeface="MS PGothic" panose="020B0600070205080204" pitchFamily="34" charset="-128"/>
              </a:rPr>
              <a:t>月合辦三次參觀醫院活動，希望透過是次活動，吸引更多的同學於畢業後投身醫院服務。</a:t>
            </a:r>
            <a:endParaRPr lang="zh-HK"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496" y="3255546"/>
            <a:ext cx="4859894" cy="32373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42" y="3764464"/>
            <a:ext cx="4092616" cy="272841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896" y="2641627"/>
            <a:ext cx="3693292" cy="2462195"/>
          </a:xfrm>
          <a:prstGeom prst="rect">
            <a:avLst/>
          </a:prstGeom>
        </p:spPr>
      </p:pic>
      <p:sp>
        <p:nvSpPr>
          <p:cNvPr id="4" name="矩形 3"/>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TW" altLang="en-US" dirty="0"/>
              <a:t>有待客戶確應</a:t>
            </a:r>
            <a:endParaRPr lang="zh-HK" altLang="en-US" dirty="0"/>
          </a:p>
        </p:txBody>
      </p:sp>
      <p:sp>
        <p:nvSpPr>
          <p:cNvPr id="3" name="副标题 2"/>
          <p:cNvSpPr>
            <a:spLocks noGrp="1"/>
          </p:cNvSpPr>
          <p:nvPr>
            <p:ph type="subTitle" idx="1"/>
          </p:nvPr>
        </p:nvSpPr>
        <p:spPr/>
        <p:txBody>
          <a:bodyPr/>
          <a:lstStyle/>
          <a:p>
            <a:endParaRPr lang="zh-HK"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TW" altLang="en-US" dirty="0"/>
              <a:t>對齊文字</a:t>
            </a:r>
            <a:r>
              <a:rPr lang="en-US" altLang="zh-TW" dirty="0"/>
              <a:t>, </a:t>
            </a:r>
            <a:r>
              <a:rPr lang="zh-TW" altLang="en-US" dirty="0"/>
              <a:t>要以上面</a:t>
            </a:r>
            <a:r>
              <a:rPr lang="en-US" altLang="zh-TW" dirty="0"/>
              <a:t>menu</a:t>
            </a:r>
            <a:r>
              <a:rPr lang="zh-TW" altLang="en-US" dirty="0"/>
              <a:t>為準</a:t>
            </a:r>
            <a:r>
              <a:rPr lang="en-US" altLang="zh-TW" dirty="0"/>
              <a:t>, footer</a:t>
            </a:r>
            <a:r>
              <a:rPr lang="zh-TW" altLang="en-US" dirty="0"/>
              <a:t>的要修改</a:t>
            </a:r>
            <a:br>
              <a:rPr lang="en-US" altLang="zh-TW" dirty="0"/>
            </a:br>
            <a:r>
              <a:rPr lang="zh-TW" altLang="en-US" dirty="0"/>
              <a:t>繁體中文</a:t>
            </a:r>
            <a:r>
              <a:rPr lang="en-US" altLang="zh-TW" dirty="0"/>
              <a:t>, </a:t>
            </a:r>
            <a:r>
              <a:rPr lang="zh-TW" altLang="en-US" dirty="0"/>
              <a:t>簡體中文版都要改</a:t>
            </a:r>
            <a:endParaRPr lang="zh-HK" altLang="en-US" dirty="0"/>
          </a:p>
        </p:txBody>
      </p:sp>
      <p:pic>
        <p:nvPicPr>
          <p:cNvPr id="5" name="内容占位符 4"/>
          <p:cNvPicPr>
            <a:picLocks noGrp="1" noChangeAspect="1"/>
          </p:cNvPicPr>
          <p:nvPr>
            <p:ph idx="1"/>
          </p:nvPr>
        </p:nvPicPr>
        <p:blipFill>
          <a:blip r:embed="rId2"/>
          <a:stretch>
            <a:fillRect/>
          </a:stretch>
        </p:blipFill>
        <p:spPr>
          <a:xfrm>
            <a:off x="1538261" y="1825625"/>
            <a:ext cx="9115477" cy="4351338"/>
          </a:xfrm>
        </p:spPr>
      </p:pic>
      <p:sp>
        <p:nvSpPr>
          <p:cNvPr id="3" name="矩形 2"/>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939" y="1778146"/>
            <a:ext cx="11984122" cy="2448267"/>
          </a:xfrm>
          <a:prstGeom prst="rect">
            <a:avLst/>
          </a:prstGeom>
        </p:spPr>
      </p:pic>
      <p:sp>
        <p:nvSpPr>
          <p:cNvPr id="6" name="Arrow: Right 5"/>
          <p:cNvSpPr/>
          <p:nvPr/>
        </p:nvSpPr>
        <p:spPr>
          <a:xfrm>
            <a:off x="8022336" y="2030976"/>
            <a:ext cx="816864" cy="20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3952" y="1573358"/>
            <a:ext cx="1548384" cy="2292935"/>
          </a:xfrm>
          <a:prstGeom prst="rect">
            <a:avLst/>
          </a:prstGeom>
          <a:noFill/>
          <a:ln>
            <a:solidFill>
              <a:schemeClr val="accent1"/>
            </a:solidFill>
          </a:ln>
        </p:spPr>
        <p:txBody>
          <a:bodyPr wrap="square" rtlCol="0">
            <a:spAutoFit/>
          </a:bodyPr>
          <a:lstStyle/>
          <a:p>
            <a:r>
              <a:rPr lang="en-US" sz="1300" dirty="0"/>
              <a:t>The photo next to "Location for Appointment Booking" is G/F of main building not the photo of G/F of OPD building, probably need to change to a photo taken in OPD building </a:t>
            </a:r>
          </a:p>
        </p:txBody>
      </p:sp>
      <p:sp>
        <p:nvSpPr>
          <p:cNvPr id="8" name="文本框 7"/>
          <p:cNvSpPr txBox="1"/>
          <p:nvPr/>
        </p:nvSpPr>
        <p:spPr>
          <a:xfrm>
            <a:off x="488658" y="406677"/>
            <a:ext cx="10635143" cy="646331"/>
          </a:xfrm>
          <a:prstGeom prst="rect">
            <a:avLst/>
          </a:prstGeom>
          <a:noFill/>
        </p:spPr>
        <p:txBody>
          <a:bodyPr wrap="square">
            <a:spAutoFit/>
          </a:bodyPr>
          <a:lstStyle/>
          <a:p>
            <a:r>
              <a:rPr lang="en-US" altLang="zh-HK" dirty="0">
                <a:hlinkClick r:id="rId3"/>
              </a:rPr>
              <a:t>https://kwh.9u1.net/Services/Orthopaedics-And-Traumatology.html</a:t>
            </a:r>
            <a:endParaRPr lang="en-US" altLang="zh-HK" dirty="0"/>
          </a:p>
          <a:p>
            <a:r>
              <a:rPr lang="zh-TW" altLang="en-US" dirty="0"/>
              <a:t>請提供圖片</a:t>
            </a:r>
            <a:endParaRPr lang="zh-HK"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HK" sz="2000" dirty="0">
                <a:hlinkClick r:id="rId2"/>
              </a:rPr>
              <a:t>https://drive.google.com/drive/u/2/folders/1b-bf0kRTtLdJeA0ZlndOVoHpyY1d9gRZ</a:t>
            </a:r>
            <a:br>
              <a:rPr lang="en-US" altLang="zh-HK" sz="2000" dirty="0"/>
            </a:br>
            <a:r>
              <a:rPr lang="en-US" altLang="zh-HK" sz="2000" dirty="0">
                <a:hlinkClick r:id="rId3"/>
              </a:rPr>
              <a:t>https://drive.google.com/drive/u/2/folders/16Jm33J1ysR8HiX5H3MGlYEWb0291HYs8</a:t>
            </a:r>
            <a:br>
              <a:rPr lang="en-US" altLang="zh-HK" sz="2000" dirty="0"/>
            </a:br>
            <a:r>
              <a:rPr lang="zh-TW" altLang="en-US" sz="2000" dirty="0"/>
              <a:t>未知這</a:t>
            </a:r>
            <a:r>
              <a:rPr lang="en-US" altLang="zh-TW" sz="2000" dirty="0"/>
              <a:t>3</a:t>
            </a:r>
            <a:r>
              <a:rPr lang="zh-TW" altLang="en-US" sz="2000" dirty="0"/>
              <a:t>張圖片是希望放在哪裡</a:t>
            </a:r>
            <a:r>
              <a:rPr lang="en-US" altLang="zh-TW" sz="2000" dirty="0"/>
              <a:t>?</a:t>
            </a:r>
            <a:br>
              <a:rPr lang="en-US" altLang="zh-TW" sz="2000" dirty="0"/>
            </a:br>
            <a:r>
              <a:rPr lang="zh-TW" altLang="en-US" sz="2000" dirty="0"/>
              <a:t>另外</a:t>
            </a:r>
            <a:r>
              <a:rPr lang="en-US" altLang="zh-TW" sz="2000" dirty="0">
                <a:hlinkClick r:id="rId4"/>
              </a:rPr>
              <a:t>https://kwh.9u1.net/Services/Orthopaedics-And-Traumatology.html</a:t>
            </a:r>
            <a:r>
              <a:rPr lang="en-US" altLang="zh-TW" sz="2000" dirty="0"/>
              <a:t> </a:t>
            </a:r>
            <a:r>
              <a:rPr lang="zh-TW" altLang="en-US" sz="2000" dirty="0"/>
              <a:t>內仍存在水印圖片</a:t>
            </a:r>
            <a:r>
              <a:rPr lang="en-US" altLang="zh-TW" sz="2000" dirty="0"/>
              <a:t>, </a:t>
            </a:r>
            <a:r>
              <a:rPr lang="zh-TW" altLang="en-US" sz="2000" dirty="0"/>
              <a:t>需告知下一步的處理</a:t>
            </a:r>
            <a:r>
              <a:rPr lang="en-US" altLang="zh-HK" sz="2000" dirty="0"/>
              <a:t> </a:t>
            </a:r>
            <a:endParaRPr lang="zh-HK" altLang="en-US" sz="2000" dirty="0"/>
          </a:p>
        </p:txBody>
      </p:sp>
      <p:pic>
        <p:nvPicPr>
          <p:cNvPr id="8" name="内容占位符 7"/>
          <p:cNvPicPr>
            <a:picLocks noGrp="1" noChangeAspect="1"/>
          </p:cNvPicPr>
          <p:nvPr>
            <p:ph idx="1"/>
          </p:nvPr>
        </p:nvPicPr>
        <p:blipFill>
          <a:blip r:embed="rId5"/>
          <a:stretch>
            <a:fillRect/>
          </a:stretch>
        </p:blipFill>
        <p:spPr>
          <a:xfrm>
            <a:off x="1454870" y="1825625"/>
            <a:ext cx="9282259" cy="435133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請提供圖片</a:t>
            </a:r>
            <a:endParaRPr lang="zh-HK" altLang="en-US" dirty="0"/>
          </a:p>
        </p:txBody>
      </p:sp>
      <p:pic>
        <p:nvPicPr>
          <p:cNvPr id="5" name="内容占位符 4"/>
          <p:cNvPicPr>
            <a:picLocks noGrp="1" noChangeAspect="1"/>
          </p:cNvPicPr>
          <p:nvPr>
            <p:ph idx="1"/>
          </p:nvPr>
        </p:nvPicPr>
        <p:blipFill>
          <a:blip r:embed="rId2"/>
          <a:stretch>
            <a:fillRect/>
          </a:stretch>
        </p:blipFill>
        <p:spPr>
          <a:xfrm>
            <a:off x="2226576" y="1825625"/>
            <a:ext cx="7738848" cy="435133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1750"/>
            <a:ext cx="10515600" cy="1325563"/>
          </a:xfrm>
        </p:spPr>
        <p:txBody>
          <a:bodyPr/>
          <a:lstStyle/>
          <a:p>
            <a:r>
              <a:rPr lang="zh-TW" altLang="en-US" dirty="0"/>
              <a:t>請提供圖片</a:t>
            </a:r>
            <a:endParaRPr lang="zh-HK" altLang="en-US" dirty="0"/>
          </a:p>
        </p:txBody>
      </p:sp>
      <p:sp>
        <p:nvSpPr>
          <p:cNvPr id="7" name="Content Placeholder 6"/>
          <p:cNvSpPr>
            <a:spLocks noGrp="1"/>
          </p:cNvSpPr>
          <p:nvPr>
            <p:ph idx="1"/>
          </p:nvPr>
        </p:nvSpPr>
        <p:spPr>
          <a:xfrm>
            <a:off x="838200" y="1054101"/>
            <a:ext cx="10515600" cy="4351338"/>
          </a:xfrm>
        </p:spPr>
        <p:txBody>
          <a:bodyPr/>
          <a:lstStyle/>
          <a:p>
            <a:pPr marL="0" indent="0">
              <a:buNone/>
            </a:pPr>
            <a:r>
              <a:rPr lang="en-US" altLang="zh-HK" dirty="0">
                <a:hlinkClick r:id="rId2"/>
              </a:rPr>
              <a:t>https://kwh.9u1.net/Specialist-Out-patient.html</a:t>
            </a:r>
            <a:r>
              <a:rPr lang="en-US" altLang="zh-HK" dirty="0"/>
              <a:t> </a:t>
            </a:r>
          </a:p>
          <a:p>
            <a:pPr marL="0" indent="0">
              <a:buNone/>
            </a:pPr>
            <a:r>
              <a:rPr lang="en-US" altLang="zh-HK" dirty="0"/>
              <a:t>Watermark photo using, need to purchase or replace?</a:t>
            </a:r>
            <a:endParaRPr lang="zh-HK" altLang="en-US" dirty="0"/>
          </a:p>
        </p:txBody>
      </p:sp>
      <p:pic>
        <p:nvPicPr>
          <p:cNvPr id="4" name="Picture 3"/>
          <p:cNvPicPr>
            <a:picLocks noChangeAspect="1"/>
          </p:cNvPicPr>
          <p:nvPr/>
        </p:nvPicPr>
        <p:blipFill>
          <a:blip r:embed="rId3"/>
          <a:stretch>
            <a:fillRect/>
          </a:stretch>
        </p:blipFill>
        <p:spPr>
          <a:xfrm>
            <a:off x="868024" y="1958572"/>
            <a:ext cx="9305925" cy="2782107"/>
          </a:xfrm>
          <a:prstGeom prst="rect">
            <a:avLst/>
          </a:prstGeom>
        </p:spPr>
      </p:pic>
      <p:pic>
        <p:nvPicPr>
          <p:cNvPr id="8" name="Picture 7"/>
          <p:cNvPicPr>
            <a:picLocks noChangeAspect="1"/>
          </p:cNvPicPr>
          <p:nvPr/>
        </p:nvPicPr>
        <p:blipFill>
          <a:blip r:embed="rId4"/>
          <a:stretch>
            <a:fillRect/>
          </a:stretch>
        </p:blipFill>
        <p:spPr>
          <a:xfrm>
            <a:off x="715206" y="4376609"/>
            <a:ext cx="9611560" cy="248139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9882" y="2192476"/>
            <a:ext cx="2747433" cy="1831622"/>
          </a:xfrm>
          <a:prstGeom prst="rect">
            <a:avLst/>
          </a:prstGeom>
        </p:spPr>
      </p:pic>
      <p:sp>
        <p:nvSpPr>
          <p:cNvPr id="9" name="TextBox 8"/>
          <p:cNvSpPr txBox="1"/>
          <p:nvPr/>
        </p:nvSpPr>
        <p:spPr>
          <a:xfrm>
            <a:off x="8887014" y="4044230"/>
            <a:ext cx="2573867" cy="369332"/>
          </a:xfrm>
          <a:prstGeom prst="rect">
            <a:avLst/>
          </a:prstGeom>
          <a:noFill/>
        </p:spPr>
        <p:txBody>
          <a:bodyPr wrap="square">
            <a:spAutoFit/>
          </a:bodyPr>
          <a:lstStyle/>
          <a:p>
            <a:r>
              <a:rPr lang="zh-HK" altLang="en-US" dirty="0"/>
              <a:t>_DSC6840-Enhanced-NR</a:t>
            </a:r>
          </a:p>
        </p:txBody>
      </p:sp>
      <p:sp>
        <p:nvSpPr>
          <p:cNvPr id="10" name="Multiplication Sign 9"/>
          <p:cNvSpPr/>
          <p:nvPr/>
        </p:nvSpPr>
        <p:spPr>
          <a:xfrm>
            <a:off x="9934349" y="5803899"/>
            <a:ext cx="905933" cy="5503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1750"/>
            <a:ext cx="10515600" cy="1325563"/>
          </a:xfrm>
        </p:spPr>
        <p:txBody>
          <a:bodyPr/>
          <a:lstStyle/>
          <a:p>
            <a:r>
              <a:rPr lang="zh-TW" altLang="en-US" dirty="0"/>
              <a:t>請提供圖片</a:t>
            </a:r>
            <a:endParaRPr lang="zh-HK" altLang="en-US" dirty="0"/>
          </a:p>
        </p:txBody>
      </p:sp>
      <p:sp>
        <p:nvSpPr>
          <p:cNvPr id="7" name="Content Placeholder 6"/>
          <p:cNvSpPr>
            <a:spLocks noGrp="1"/>
          </p:cNvSpPr>
          <p:nvPr>
            <p:ph idx="1"/>
          </p:nvPr>
        </p:nvSpPr>
        <p:spPr>
          <a:xfrm>
            <a:off x="838200" y="1054101"/>
            <a:ext cx="10515600" cy="4351338"/>
          </a:xfrm>
        </p:spPr>
        <p:txBody>
          <a:bodyPr/>
          <a:lstStyle/>
          <a:p>
            <a:pPr marL="0" indent="0">
              <a:buNone/>
            </a:pPr>
            <a:r>
              <a:rPr lang="en-US" altLang="zh-HK" dirty="0">
                <a:hlinkClick r:id="rId2"/>
              </a:rPr>
              <a:t>https://kwh.9u1.net/Visitors.html</a:t>
            </a:r>
            <a:r>
              <a:rPr lang="en-US" altLang="zh-HK" dirty="0"/>
              <a:t> </a:t>
            </a:r>
          </a:p>
          <a:p>
            <a:pPr marL="0" indent="0">
              <a:buNone/>
            </a:pPr>
            <a:r>
              <a:rPr lang="en-US" altLang="zh-HK" dirty="0"/>
              <a:t>Watermark photo using, need to purchase or replace?</a:t>
            </a:r>
            <a:endParaRPr lang="zh-HK" altLang="en-US" dirty="0"/>
          </a:p>
        </p:txBody>
      </p:sp>
      <p:pic>
        <p:nvPicPr>
          <p:cNvPr id="9" name="Picture 8"/>
          <p:cNvPicPr>
            <a:picLocks noChangeAspect="1"/>
          </p:cNvPicPr>
          <p:nvPr/>
        </p:nvPicPr>
        <p:blipFill>
          <a:blip r:embed="rId3"/>
          <a:stretch>
            <a:fillRect/>
          </a:stretch>
        </p:blipFill>
        <p:spPr>
          <a:xfrm>
            <a:off x="3146358" y="3753728"/>
            <a:ext cx="8840855" cy="2875941"/>
          </a:xfrm>
          <a:prstGeom prst="rect">
            <a:avLst/>
          </a:prstGeom>
        </p:spPr>
      </p:pic>
      <p:pic>
        <p:nvPicPr>
          <p:cNvPr id="3" name="Picture 2"/>
          <p:cNvPicPr>
            <a:picLocks noChangeAspect="1"/>
          </p:cNvPicPr>
          <p:nvPr/>
        </p:nvPicPr>
        <p:blipFill>
          <a:blip r:embed="rId4"/>
          <a:stretch>
            <a:fillRect/>
          </a:stretch>
        </p:blipFill>
        <p:spPr>
          <a:xfrm>
            <a:off x="838200" y="1942878"/>
            <a:ext cx="8659059" cy="23012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787" y="4244128"/>
            <a:ext cx="2857500" cy="1905000"/>
          </a:xfrm>
          <a:prstGeom prst="rect">
            <a:avLst/>
          </a:prstGeom>
        </p:spPr>
      </p:pic>
      <p:sp>
        <p:nvSpPr>
          <p:cNvPr id="10" name="TextBox 9"/>
          <p:cNvSpPr txBox="1"/>
          <p:nvPr/>
        </p:nvSpPr>
        <p:spPr>
          <a:xfrm>
            <a:off x="414867" y="6180016"/>
            <a:ext cx="6096000" cy="369332"/>
          </a:xfrm>
          <a:prstGeom prst="rect">
            <a:avLst/>
          </a:prstGeom>
          <a:noFill/>
        </p:spPr>
        <p:txBody>
          <a:bodyPr wrap="square">
            <a:spAutoFit/>
          </a:bodyPr>
          <a:lstStyle/>
          <a:p>
            <a:r>
              <a:rPr lang="zh-HK" altLang="en-US" dirty="0"/>
              <a:t>_DSC6468-Enhanced-NR</a:t>
            </a:r>
          </a:p>
        </p:txBody>
      </p:sp>
      <p:sp>
        <p:nvSpPr>
          <p:cNvPr id="11" name="TextBox 10"/>
          <p:cNvSpPr txBox="1"/>
          <p:nvPr/>
        </p:nvSpPr>
        <p:spPr>
          <a:xfrm>
            <a:off x="2827867" y="3487508"/>
            <a:ext cx="6096000" cy="369332"/>
          </a:xfrm>
          <a:prstGeom prst="rect">
            <a:avLst/>
          </a:prstGeom>
          <a:noFill/>
        </p:spPr>
        <p:txBody>
          <a:bodyPr wrap="square">
            <a:spAutoFit/>
          </a:bodyPr>
          <a:lstStyle/>
          <a:p>
            <a:r>
              <a:rPr lang="en-US" altLang="zh-HK" dirty="0"/>
              <a:t>Pls replace the timetable with the photo.</a:t>
            </a:r>
            <a:endParaRPr lang="zh-HK" altLang="en-US" dirty="0"/>
          </a:p>
        </p:txBody>
      </p:sp>
      <p:sp>
        <p:nvSpPr>
          <p:cNvPr id="12" name="Multiplication Sign 11"/>
          <p:cNvSpPr/>
          <p:nvPr/>
        </p:nvSpPr>
        <p:spPr>
          <a:xfrm>
            <a:off x="9044292" y="3010039"/>
            <a:ext cx="905933" cy="5503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1750"/>
            <a:ext cx="10515600" cy="1325563"/>
          </a:xfrm>
        </p:spPr>
        <p:txBody>
          <a:bodyPr/>
          <a:lstStyle/>
          <a:p>
            <a:r>
              <a:rPr lang="zh-TW" altLang="en-US" dirty="0"/>
              <a:t>請提供圖片</a:t>
            </a:r>
            <a:endParaRPr lang="zh-HK" altLang="en-US" dirty="0"/>
          </a:p>
        </p:txBody>
      </p:sp>
      <p:sp>
        <p:nvSpPr>
          <p:cNvPr id="7" name="Content Placeholder 6"/>
          <p:cNvSpPr>
            <a:spLocks noGrp="1"/>
          </p:cNvSpPr>
          <p:nvPr>
            <p:ph idx="1"/>
          </p:nvPr>
        </p:nvSpPr>
        <p:spPr>
          <a:xfrm>
            <a:off x="838200" y="896939"/>
            <a:ext cx="10515600" cy="4351338"/>
          </a:xfrm>
        </p:spPr>
        <p:txBody>
          <a:bodyPr/>
          <a:lstStyle/>
          <a:p>
            <a:pPr marL="0" indent="0">
              <a:buNone/>
            </a:pPr>
            <a:r>
              <a:rPr lang="en-US" altLang="zh-HK" dirty="0">
                <a:hlinkClick r:id="rId2"/>
              </a:rPr>
              <a:t>https://kwh.9u1.net/Awards.html</a:t>
            </a:r>
            <a:r>
              <a:rPr lang="en-US" altLang="zh-HK" dirty="0"/>
              <a:t> </a:t>
            </a:r>
          </a:p>
          <a:p>
            <a:pPr marL="0" indent="0">
              <a:buNone/>
            </a:pPr>
            <a:r>
              <a:rPr lang="en-US" altLang="zh-HK" dirty="0"/>
              <a:t>Watermark photo using, need to purchase or replace?</a:t>
            </a:r>
            <a:endParaRPr lang="zh-HK" altLang="en-US" dirty="0"/>
          </a:p>
        </p:txBody>
      </p:sp>
      <p:pic>
        <p:nvPicPr>
          <p:cNvPr id="8" name="Picture 7"/>
          <p:cNvPicPr>
            <a:picLocks noChangeAspect="1"/>
          </p:cNvPicPr>
          <p:nvPr/>
        </p:nvPicPr>
        <p:blipFill>
          <a:blip r:embed="rId3"/>
          <a:stretch>
            <a:fillRect/>
          </a:stretch>
        </p:blipFill>
        <p:spPr>
          <a:xfrm>
            <a:off x="5955815" y="1952292"/>
            <a:ext cx="5995370" cy="3181795"/>
          </a:xfrm>
          <a:prstGeom prst="rect">
            <a:avLst/>
          </a:prstGeom>
        </p:spPr>
      </p:pic>
      <p:pic>
        <p:nvPicPr>
          <p:cNvPr id="3" name="Picture 2"/>
          <p:cNvPicPr>
            <a:picLocks noChangeAspect="1"/>
          </p:cNvPicPr>
          <p:nvPr/>
        </p:nvPicPr>
        <p:blipFill>
          <a:blip r:embed="rId4"/>
          <a:stretch>
            <a:fillRect/>
          </a:stretch>
        </p:blipFill>
        <p:spPr>
          <a:xfrm>
            <a:off x="542086" y="1838103"/>
            <a:ext cx="6011114" cy="3181794"/>
          </a:xfrm>
          <a:prstGeom prst="rect">
            <a:avLst/>
          </a:prstGeom>
        </p:spPr>
      </p:pic>
      <p:pic>
        <p:nvPicPr>
          <p:cNvPr id="10" name="Picture 9"/>
          <p:cNvPicPr>
            <a:picLocks noChangeAspect="1"/>
          </p:cNvPicPr>
          <p:nvPr/>
        </p:nvPicPr>
        <p:blipFill>
          <a:blip r:embed="rId5"/>
          <a:stretch>
            <a:fillRect/>
          </a:stretch>
        </p:blipFill>
        <p:spPr>
          <a:xfrm>
            <a:off x="2818978" y="5079778"/>
            <a:ext cx="6868368" cy="182144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2334" y="3538870"/>
            <a:ext cx="2266452" cy="1510968"/>
          </a:xfrm>
          <a:prstGeom prst="rect">
            <a:avLst/>
          </a:prstGeom>
        </p:spPr>
      </p:pic>
      <p:sp>
        <p:nvSpPr>
          <p:cNvPr id="11" name="TextBox 10"/>
          <p:cNvSpPr txBox="1"/>
          <p:nvPr/>
        </p:nvSpPr>
        <p:spPr>
          <a:xfrm>
            <a:off x="8658786" y="3671900"/>
            <a:ext cx="6096000" cy="369332"/>
          </a:xfrm>
          <a:prstGeom prst="rect">
            <a:avLst/>
          </a:prstGeom>
          <a:noFill/>
        </p:spPr>
        <p:txBody>
          <a:bodyPr wrap="square">
            <a:spAutoFit/>
          </a:bodyPr>
          <a:lstStyle/>
          <a:p>
            <a:r>
              <a:rPr lang="zh-HK" altLang="en-US" dirty="0"/>
              <a:t>_DSC7086-Enhanced-NR</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059" y="3321908"/>
            <a:ext cx="2757155" cy="183810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6801" y="1759991"/>
            <a:ext cx="2457334" cy="1638108"/>
          </a:xfrm>
          <a:prstGeom prst="rect">
            <a:avLst/>
          </a:prstGeom>
        </p:spPr>
      </p:pic>
      <p:sp>
        <p:nvSpPr>
          <p:cNvPr id="16" name="TextBox 15"/>
          <p:cNvSpPr txBox="1"/>
          <p:nvPr/>
        </p:nvSpPr>
        <p:spPr>
          <a:xfrm>
            <a:off x="9174193" y="1375689"/>
            <a:ext cx="7375584" cy="369332"/>
          </a:xfrm>
          <a:prstGeom prst="rect">
            <a:avLst/>
          </a:prstGeom>
          <a:noFill/>
        </p:spPr>
        <p:txBody>
          <a:bodyPr wrap="square">
            <a:spAutoFit/>
          </a:bodyPr>
          <a:lstStyle/>
          <a:p>
            <a:r>
              <a:rPr lang="zh-HK" altLang="en-US"/>
              <a:t>_DSC8271-Enhanced-NR</a:t>
            </a:r>
            <a:endParaRPr lang="zh-HK" altLang="en-US" dirty="0"/>
          </a:p>
        </p:txBody>
      </p:sp>
      <p:sp>
        <p:nvSpPr>
          <p:cNvPr id="18" name="TextBox 17"/>
          <p:cNvSpPr txBox="1"/>
          <p:nvPr/>
        </p:nvSpPr>
        <p:spPr>
          <a:xfrm>
            <a:off x="395059" y="5196641"/>
            <a:ext cx="8272732" cy="369332"/>
          </a:xfrm>
          <a:prstGeom prst="rect">
            <a:avLst/>
          </a:prstGeom>
          <a:noFill/>
        </p:spPr>
        <p:txBody>
          <a:bodyPr wrap="square">
            <a:spAutoFit/>
          </a:bodyPr>
          <a:lstStyle/>
          <a:p>
            <a:r>
              <a:rPr lang="zh-HK" altLang="en-US" dirty="0"/>
              <a:t>_DSC7632-Enhanced-NR</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8062" y="5172586"/>
            <a:ext cx="2592956" cy="1728638"/>
          </a:xfrm>
          <a:prstGeom prst="rect">
            <a:avLst/>
          </a:prstGeom>
        </p:spPr>
      </p:pic>
      <p:sp>
        <p:nvSpPr>
          <p:cNvPr id="22" name="TextBox 21"/>
          <p:cNvSpPr txBox="1"/>
          <p:nvPr/>
        </p:nvSpPr>
        <p:spPr>
          <a:xfrm>
            <a:off x="5715000" y="6499106"/>
            <a:ext cx="8272732" cy="369332"/>
          </a:xfrm>
          <a:prstGeom prst="rect">
            <a:avLst/>
          </a:prstGeom>
          <a:noFill/>
        </p:spPr>
        <p:txBody>
          <a:bodyPr wrap="square">
            <a:spAutoFit/>
          </a:bodyPr>
          <a:lstStyle/>
          <a:p>
            <a:r>
              <a:rPr lang="zh-HK" altLang="en-US" dirty="0"/>
              <a:t>CYC09378</a:t>
            </a:r>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0168" y="1817305"/>
            <a:ext cx="2256905" cy="1504603"/>
          </a:xfrm>
          <a:prstGeom prst="rect">
            <a:avLst/>
          </a:prstGeom>
        </p:spPr>
      </p:pic>
      <p:sp>
        <p:nvSpPr>
          <p:cNvPr id="27" name="TextBox 26"/>
          <p:cNvSpPr txBox="1"/>
          <p:nvPr/>
        </p:nvSpPr>
        <p:spPr>
          <a:xfrm>
            <a:off x="3919268" y="3295773"/>
            <a:ext cx="8272732" cy="369332"/>
          </a:xfrm>
          <a:prstGeom prst="rect">
            <a:avLst/>
          </a:prstGeom>
          <a:noFill/>
        </p:spPr>
        <p:txBody>
          <a:bodyPr wrap="square">
            <a:spAutoFit/>
          </a:bodyPr>
          <a:lstStyle/>
          <a:p>
            <a:r>
              <a:rPr lang="zh-HK" altLang="en-US" dirty="0"/>
              <a:t>_DSC7118-Enhanced-NR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HK" sz="2000" dirty="0"/>
              <a:t>Our Services</a:t>
            </a:r>
            <a:r>
              <a:rPr lang="zh-TW" altLang="en-US" sz="2000" dirty="0"/>
              <a:t>的次序錯</a:t>
            </a:r>
            <a:endParaRPr lang="zh-HK" altLang="en-US" sz="2000" dirty="0"/>
          </a:p>
        </p:txBody>
      </p:sp>
      <p:pic>
        <p:nvPicPr>
          <p:cNvPr id="5" name="内容占位符 4"/>
          <p:cNvPicPr>
            <a:picLocks noGrp="1" noChangeAspect="1"/>
          </p:cNvPicPr>
          <p:nvPr>
            <p:ph idx="1"/>
          </p:nvPr>
        </p:nvPicPr>
        <p:blipFill>
          <a:blip r:embed="rId2"/>
          <a:stretch>
            <a:fillRect/>
          </a:stretch>
        </p:blipFill>
        <p:spPr>
          <a:xfrm>
            <a:off x="1661396" y="1825625"/>
            <a:ext cx="8869208" cy="4351338"/>
          </a:xfrm>
        </p:spPr>
      </p:pic>
      <p:sp>
        <p:nvSpPr>
          <p:cNvPr id="3" name="矩形 2"/>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HK" sz="2000" dirty="0">
                <a:hlinkClick r:id="rId2"/>
              </a:rPr>
              <a:t>https://kwh.9u1.net/Services/Ophthalmology.html?lang=hk</a:t>
            </a:r>
            <a:br>
              <a:rPr lang="en-US" altLang="zh-HK" sz="2000" dirty="0"/>
            </a:br>
            <a:r>
              <a:rPr lang="zh-TW" altLang="en-US" sz="2000" dirty="0"/>
              <a:t>在中文版本</a:t>
            </a:r>
            <a:r>
              <a:rPr lang="en-US" altLang="zh-TW" sz="2000" dirty="0"/>
              <a:t>Link</a:t>
            </a:r>
            <a:r>
              <a:rPr lang="zh-TW" altLang="en-US" sz="2000" dirty="0"/>
              <a:t>要改為</a:t>
            </a:r>
            <a:r>
              <a:rPr lang="en-US" altLang="zh-TW" sz="2000" dirty="0"/>
              <a:t>【</a:t>
            </a:r>
            <a:r>
              <a:rPr lang="zh-TW" altLang="en-US" sz="2000" dirty="0"/>
              <a:t>網站</a:t>
            </a:r>
            <a:r>
              <a:rPr lang="en-US" altLang="zh-TW" sz="2000" dirty="0"/>
              <a:t>】/ 【</a:t>
            </a:r>
            <a:r>
              <a:rPr lang="zh-HK" altLang="en-US" sz="2000" dirty="0"/>
              <a:t>网站</a:t>
            </a:r>
            <a:r>
              <a:rPr lang="en-US" altLang="zh-TW" sz="2000" dirty="0"/>
              <a:t>】</a:t>
            </a:r>
            <a:endParaRPr lang="zh-HK" altLang="en-US" sz="2000" dirty="0"/>
          </a:p>
        </p:txBody>
      </p:sp>
      <p:pic>
        <p:nvPicPr>
          <p:cNvPr id="5" name="内容占位符 4"/>
          <p:cNvPicPr>
            <a:picLocks noGrp="1" noChangeAspect="1"/>
          </p:cNvPicPr>
          <p:nvPr>
            <p:ph idx="1"/>
          </p:nvPr>
        </p:nvPicPr>
        <p:blipFill>
          <a:blip r:embed="rId3"/>
          <a:stretch>
            <a:fillRect/>
          </a:stretch>
        </p:blipFill>
        <p:spPr>
          <a:xfrm>
            <a:off x="1893211" y="1825625"/>
            <a:ext cx="8405578" cy="4351338"/>
          </a:xfrm>
        </p:spPr>
      </p:pic>
      <p:sp>
        <p:nvSpPr>
          <p:cNvPr id="3" name="矩形 2"/>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以下頁面的修改是針對</a:t>
            </a:r>
            <a:r>
              <a:rPr lang="en-US" altLang="zh-TW" dirty="0"/>
              <a:t>:</a:t>
            </a:r>
            <a:endParaRPr lang="zh-HK" altLang="en-US" dirty="0"/>
          </a:p>
        </p:txBody>
      </p:sp>
      <p:sp>
        <p:nvSpPr>
          <p:cNvPr id="3" name="内容占位符 2"/>
          <p:cNvSpPr>
            <a:spLocks noGrp="1"/>
          </p:cNvSpPr>
          <p:nvPr>
            <p:ph idx="1"/>
          </p:nvPr>
        </p:nvSpPr>
        <p:spPr/>
        <p:txBody>
          <a:bodyPr/>
          <a:lstStyle/>
          <a:p>
            <a:r>
              <a:rPr lang="en-US" altLang="zh-HK" dirty="0"/>
              <a:t>https://kwh.9u1.net/Services/Clinical-Psychology.html</a:t>
            </a:r>
            <a:endParaRPr lang="zh-HK"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3246102" y="2287020"/>
            <a:ext cx="8434606" cy="4351338"/>
          </a:xfrm>
        </p:spPr>
      </p:pic>
      <p:graphicFrame>
        <p:nvGraphicFramePr>
          <p:cNvPr id="6" name="表格 5"/>
          <p:cNvGraphicFramePr>
            <a:graphicFrameLocks noGrp="1"/>
          </p:cNvGraphicFramePr>
          <p:nvPr/>
        </p:nvGraphicFramePr>
        <p:xfrm>
          <a:off x="615847" y="1115900"/>
          <a:ext cx="6296025" cy="1005840"/>
        </p:xfrm>
        <a:graphic>
          <a:graphicData uri="http://schemas.openxmlformats.org/drawingml/2006/table">
            <a:tbl>
              <a:tblPr/>
              <a:tblGrid>
                <a:gridCol w="266700">
                  <a:extLst>
                    <a:ext uri="{9D8B030D-6E8A-4147-A177-3AD203B41FA5}">
                      <a16:colId xmlns:a16="http://schemas.microsoft.com/office/drawing/2014/main" val="20000"/>
                    </a:ext>
                  </a:extLst>
                </a:gridCol>
                <a:gridCol w="6029325">
                  <a:extLst>
                    <a:ext uri="{9D8B030D-6E8A-4147-A177-3AD203B41FA5}">
                      <a16:colId xmlns:a16="http://schemas.microsoft.com/office/drawing/2014/main" val="20001"/>
                    </a:ext>
                  </a:extLst>
                </a:gridCol>
              </a:tblGrid>
              <a:tr h="0">
                <a:tc>
                  <a:txBody>
                    <a:bodyPr/>
                    <a:lstStyle/>
                    <a:p>
                      <a:pPr rtl="0" fontAlgn="t">
                        <a:spcBef>
                          <a:spcPts val="0"/>
                        </a:spcBef>
                        <a:spcAft>
                          <a:spcPts val="0"/>
                        </a:spcAft>
                      </a:pPr>
                      <a:r>
                        <a:rPr lang="en-US" altLang="zh-HK" sz="1200" b="0" i="0" u="none" strike="noStrike">
                          <a:solidFill>
                            <a:srgbClr val="000000"/>
                          </a:solidFill>
                          <a:effectLst/>
                          <a:latin typeface="Calibri" panose="020F0502020204030204" charset="0"/>
                        </a:rPr>
                        <a:t>1</a:t>
                      </a:r>
                      <a:endParaRPr lang="zh-HK" alt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dirty="0">
                          <a:solidFill>
                            <a:srgbClr val="000000"/>
                          </a:solidFill>
                          <a:effectLst/>
                          <a:latin typeface="Calibri" panose="020F0502020204030204" charset="0"/>
                        </a:rPr>
                        <a:t>Department of Clinical Psychology, B1/F, </a:t>
                      </a:r>
                      <a:r>
                        <a:rPr lang="en-US" sz="1200" b="1" i="0" u="none" strike="noStrike" dirty="0" err="1">
                          <a:solidFill>
                            <a:srgbClr val="000000"/>
                          </a:solidFill>
                          <a:effectLst/>
                          <a:latin typeface="Calibri" panose="020F0502020204030204" charset="0"/>
                        </a:rPr>
                        <a:t>Kwong</a:t>
                      </a:r>
                      <a:r>
                        <a:rPr lang="en-US" sz="1200" b="1" i="0" u="none" strike="noStrike" dirty="0">
                          <a:solidFill>
                            <a:srgbClr val="000000"/>
                          </a:solidFill>
                          <a:effectLst/>
                          <a:latin typeface="Calibri" panose="020F0502020204030204" charset="0"/>
                        </a:rPr>
                        <a:t> Wah Hospital</a:t>
                      </a:r>
                      <a:br>
                        <a:rPr lang="en-US" sz="1200" b="0" i="0" u="none" strike="noStrike" dirty="0">
                          <a:solidFill>
                            <a:srgbClr val="000000"/>
                          </a:solidFill>
                          <a:effectLst/>
                          <a:latin typeface="Calibri" panose="020F0502020204030204" charset="0"/>
                        </a:rPr>
                      </a:br>
                      <a:r>
                        <a:rPr lang="en-US" sz="1200" b="0" i="0" u="none" strike="noStrike" dirty="0">
                          <a:solidFill>
                            <a:srgbClr val="000000"/>
                          </a:solidFill>
                          <a:effectLst/>
                          <a:latin typeface="Calibri" panose="020F0502020204030204" charset="0"/>
                        </a:rPr>
                        <a:t>Take the lift to B1/F</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rtl="0" fontAlgn="t">
                        <a:spcBef>
                          <a:spcPts val="0"/>
                        </a:spcBef>
                        <a:spcAft>
                          <a:spcPts val="0"/>
                        </a:spcAft>
                      </a:pPr>
                      <a:r>
                        <a:rPr lang="en-US" altLang="zh-HK" sz="1200" b="0" i="0" u="none" strike="noStrike">
                          <a:solidFill>
                            <a:srgbClr val="000000"/>
                          </a:solidFill>
                          <a:effectLst/>
                          <a:latin typeface="Calibri" panose="020F0502020204030204" charset="0"/>
                        </a:rPr>
                        <a:t>2</a:t>
                      </a:r>
                      <a:endParaRPr lang="zh-HK" alt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Calibri" panose="020F0502020204030204" charset="0"/>
                        </a:rPr>
                        <a:t>Then you will see the signage and please turn right</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rtl="0" fontAlgn="t">
                        <a:spcBef>
                          <a:spcPts val="0"/>
                        </a:spcBef>
                        <a:spcAft>
                          <a:spcPts val="0"/>
                        </a:spcAft>
                      </a:pPr>
                      <a:r>
                        <a:rPr lang="en-US" altLang="zh-HK" sz="1200" b="0" i="0" u="none" strike="noStrike">
                          <a:solidFill>
                            <a:srgbClr val="000000"/>
                          </a:solidFill>
                          <a:effectLst/>
                          <a:latin typeface="Calibri" panose="020F0502020204030204" charset="0"/>
                        </a:rPr>
                        <a:t>3</a:t>
                      </a:r>
                      <a:endParaRPr lang="zh-HK" alt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Calibri" panose="020F0502020204030204" charset="0"/>
                        </a:rPr>
                        <a:t>Please go straight and you will see Department of Clinical Psychology</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标题 1"/>
          <p:cNvSpPr>
            <a:spLocks noGrp="1"/>
          </p:cNvSpPr>
          <p:nvPr>
            <p:ph type="title"/>
          </p:nvPr>
        </p:nvSpPr>
        <p:spPr>
          <a:xfrm>
            <a:off x="351639" y="219642"/>
            <a:ext cx="10515600" cy="507330"/>
          </a:xfrm>
        </p:spPr>
        <p:txBody>
          <a:bodyPr>
            <a:normAutofit/>
          </a:bodyPr>
          <a:lstStyle/>
          <a:p>
            <a:r>
              <a:rPr lang="zh-TW" altLang="en-US" sz="2000" dirty="0"/>
              <a:t>英文版的文字要修改</a:t>
            </a:r>
            <a:endParaRPr lang="zh-HK" altLang="en-US" sz="2000" dirty="0"/>
          </a:p>
        </p:txBody>
      </p:sp>
      <p:sp>
        <p:nvSpPr>
          <p:cNvPr id="3" name="矩形 2"/>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HK" sz="2000" dirty="0">
                <a:hlinkClick r:id="rId2"/>
              </a:rPr>
              <a:t>https://kwh.9u1.net/Services/Prosthetics-Orthotics.html</a:t>
            </a:r>
            <a:r>
              <a:rPr lang="en-US" altLang="zh-HK" sz="2000" dirty="0"/>
              <a:t> </a:t>
            </a:r>
            <a:br>
              <a:rPr lang="en-US" altLang="zh-HK" sz="2000" dirty="0"/>
            </a:br>
            <a:r>
              <a:rPr lang="zh-TW" altLang="en-US" sz="2000" dirty="0"/>
              <a:t>這一個頁面需要輸入繁體及簡體版的中文文字</a:t>
            </a:r>
            <a:br>
              <a:rPr lang="en-US" altLang="zh-HK" sz="2000" dirty="0"/>
            </a:br>
            <a:r>
              <a:rPr lang="en-US" altLang="zh-HK" sz="2000" dirty="0">
                <a:hlinkClick r:id="rId3"/>
              </a:rPr>
              <a:t>https://docs.google.com/document/d/19mC6s74bF17QxOwO4_kJ5MO4siEkq28S/edit</a:t>
            </a:r>
            <a:r>
              <a:rPr lang="en-US" altLang="zh-HK" sz="2000" dirty="0"/>
              <a:t> </a:t>
            </a:r>
            <a:endParaRPr lang="zh-HK" altLang="en-US" sz="2000" dirty="0"/>
          </a:p>
        </p:txBody>
      </p:sp>
      <p:sp>
        <p:nvSpPr>
          <p:cNvPr id="4" name="矩形 3"/>
          <p:cNvSpPr/>
          <p:nvPr/>
        </p:nvSpPr>
        <p:spPr>
          <a:xfrm>
            <a:off x="10203815" y="51435"/>
            <a:ext cx="1917700" cy="5321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p>
        </p:txBody>
      </p:sp>
      <p:sp>
        <p:nvSpPr>
          <p:cNvPr id="9" name="内容占位符 8">
            <a:extLst>
              <a:ext uri="{FF2B5EF4-FFF2-40B4-BE49-F238E27FC236}">
                <a16:creationId xmlns:a16="http://schemas.microsoft.com/office/drawing/2014/main" id="{58D6D52F-AD8E-4D8A-B334-89A0A6402716}"/>
              </a:ext>
            </a:extLst>
          </p:cNvPr>
          <p:cNvSpPr>
            <a:spLocks noGrp="1"/>
          </p:cNvSpPr>
          <p:nvPr>
            <p:ph idx="1"/>
          </p:nvPr>
        </p:nvSpPr>
        <p:spPr/>
        <p:txBody>
          <a:bodyPr/>
          <a:lstStyle/>
          <a:p>
            <a:endParaRPr lang="zh-HK"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TW" altLang="en-US" dirty="0"/>
              <a:t>以下頁面的修改是針對</a:t>
            </a:r>
            <a:r>
              <a:rPr lang="en-US" altLang="zh-TW" dirty="0"/>
              <a:t>:</a:t>
            </a:r>
            <a:endParaRPr lang="zh-HK" altLang="en-US" dirty="0"/>
          </a:p>
        </p:txBody>
      </p:sp>
      <p:sp>
        <p:nvSpPr>
          <p:cNvPr id="3" name="内容占位符 2"/>
          <p:cNvSpPr>
            <a:spLocks noGrp="1"/>
          </p:cNvSpPr>
          <p:nvPr>
            <p:ph idx="1"/>
          </p:nvPr>
        </p:nvSpPr>
        <p:spPr/>
        <p:txBody>
          <a:bodyPr/>
          <a:lstStyle/>
          <a:p>
            <a:r>
              <a:rPr lang="en-US" altLang="zh-HK" dirty="0"/>
              <a:t>https://kwh.9u1.net/Services/Orthopaedics-And-Traumatology.html</a:t>
            </a:r>
            <a:endParaRPr lang="zh-HK"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4761" y="0"/>
            <a:ext cx="11242477" cy="6858000"/>
          </a:xfrm>
          <a:prstGeom prst="rect">
            <a:avLst/>
          </a:prstGeom>
        </p:spPr>
      </p:pic>
      <p:sp>
        <p:nvSpPr>
          <p:cNvPr id="6" name="TextBox 5"/>
          <p:cNvSpPr txBox="1"/>
          <p:nvPr/>
        </p:nvSpPr>
        <p:spPr>
          <a:xfrm>
            <a:off x="694944" y="1133856"/>
            <a:ext cx="7071360" cy="492443"/>
          </a:xfrm>
          <a:prstGeom prst="rect">
            <a:avLst/>
          </a:prstGeom>
          <a:solidFill>
            <a:schemeClr val="bg1"/>
          </a:solidFill>
          <a:ln>
            <a:solidFill>
              <a:schemeClr val="accent2"/>
            </a:solidFill>
          </a:ln>
        </p:spPr>
        <p:txBody>
          <a:bodyPr wrap="square" rtlCol="0">
            <a:spAutoFit/>
          </a:bodyPr>
          <a:lstStyle/>
          <a:p>
            <a:r>
              <a:rPr lang="en-US" sz="1300" dirty="0"/>
              <a:t>Clinical services including investigations, surgical and non-surgical treatment, and rehabilitation are provided for different </a:t>
            </a:r>
            <a:r>
              <a:rPr lang="en-US" sz="1300" dirty="0" err="1"/>
              <a:t>orthopaedics</a:t>
            </a:r>
            <a:r>
              <a:rPr lang="en-US" sz="1300" dirty="0"/>
              <a:t> conditions.</a:t>
            </a:r>
          </a:p>
        </p:txBody>
      </p:sp>
      <p:sp>
        <p:nvSpPr>
          <p:cNvPr id="7" name="TextBox 6"/>
          <p:cNvSpPr txBox="1"/>
          <p:nvPr/>
        </p:nvSpPr>
        <p:spPr>
          <a:xfrm>
            <a:off x="694944" y="3191042"/>
            <a:ext cx="7071360" cy="292388"/>
          </a:xfrm>
          <a:prstGeom prst="rect">
            <a:avLst/>
          </a:prstGeom>
          <a:solidFill>
            <a:schemeClr val="bg1"/>
          </a:solidFill>
          <a:ln>
            <a:solidFill>
              <a:schemeClr val="accent2"/>
            </a:solidFill>
          </a:ln>
        </p:spPr>
        <p:txBody>
          <a:bodyPr wrap="square" rtlCol="0">
            <a:spAutoFit/>
          </a:bodyPr>
          <a:lstStyle/>
          <a:p>
            <a:r>
              <a:rPr lang="en-US" sz="1300" dirty="0"/>
              <a:t>Trauma surgery</a:t>
            </a:r>
          </a:p>
        </p:txBody>
      </p:sp>
      <p:sp>
        <p:nvSpPr>
          <p:cNvPr id="11" name="TextBox 10"/>
          <p:cNvSpPr txBox="1"/>
          <p:nvPr/>
        </p:nvSpPr>
        <p:spPr>
          <a:xfrm>
            <a:off x="694944" y="3483430"/>
            <a:ext cx="7071360" cy="292388"/>
          </a:xfrm>
          <a:prstGeom prst="rect">
            <a:avLst/>
          </a:prstGeom>
          <a:solidFill>
            <a:schemeClr val="bg1"/>
          </a:solidFill>
          <a:ln>
            <a:solidFill>
              <a:schemeClr val="accent2"/>
            </a:solidFill>
          </a:ln>
        </p:spPr>
        <p:txBody>
          <a:bodyPr wrap="square" rtlCol="0">
            <a:spAutoFit/>
          </a:bodyPr>
          <a:lstStyle/>
          <a:p>
            <a:r>
              <a:rPr lang="en-US" sz="1300" dirty="0"/>
              <a:t>Hand surgery</a:t>
            </a:r>
          </a:p>
        </p:txBody>
      </p:sp>
      <p:sp>
        <p:nvSpPr>
          <p:cNvPr id="12" name="TextBox 11"/>
          <p:cNvSpPr txBox="1"/>
          <p:nvPr/>
        </p:nvSpPr>
        <p:spPr>
          <a:xfrm>
            <a:off x="694944" y="3735650"/>
            <a:ext cx="7071360" cy="292388"/>
          </a:xfrm>
          <a:prstGeom prst="rect">
            <a:avLst/>
          </a:prstGeom>
          <a:solidFill>
            <a:schemeClr val="bg1"/>
          </a:solidFill>
          <a:ln>
            <a:solidFill>
              <a:schemeClr val="accent2"/>
            </a:solidFill>
          </a:ln>
        </p:spPr>
        <p:txBody>
          <a:bodyPr wrap="square" rtlCol="0">
            <a:spAutoFit/>
          </a:bodyPr>
          <a:lstStyle/>
          <a:p>
            <a:r>
              <a:rPr lang="en-US" sz="1300" dirty="0"/>
              <a:t>Foot and ankle surgery</a:t>
            </a:r>
          </a:p>
        </p:txBody>
      </p:sp>
      <p:sp>
        <p:nvSpPr>
          <p:cNvPr id="13" name="TextBox 12"/>
          <p:cNvSpPr txBox="1"/>
          <p:nvPr/>
        </p:nvSpPr>
        <p:spPr>
          <a:xfrm>
            <a:off x="474760" y="5626608"/>
            <a:ext cx="8010871" cy="692497"/>
          </a:xfrm>
          <a:prstGeom prst="rect">
            <a:avLst/>
          </a:prstGeom>
          <a:solidFill>
            <a:schemeClr val="bg1"/>
          </a:solidFill>
          <a:ln>
            <a:solidFill>
              <a:schemeClr val="accent2"/>
            </a:solidFill>
          </a:ln>
        </p:spPr>
        <p:txBody>
          <a:bodyPr wrap="square" rtlCol="0">
            <a:spAutoFit/>
          </a:bodyPr>
          <a:lstStyle/>
          <a:p>
            <a:r>
              <a:rPr lang="en-US" sz="1300" dirty="0"/>
              <a:t>With the advanced and comprehensive sets of equipment for minor surgery, including Kirschner wires set, Microsurgery instrument set, Electrocautery equipment, C-arm unit, appropriate procedures can be provided to different clinical conditions that would not need general </a:t>
            </a:r>
            <a:r>
              <a:rPr lang="en-US" sz="1300" dirty="0" err="1"/>
              <a:t>anaesthetic</a:t>
            </a:r>
            <a:r>
              <a:rPr lang="en-US" sz="1300" dirty="0"/>
              <a:t> operations.</a:t>
            </a:r>
          </a:p>
        </p:txBody>
      </p:sp>
      <p:sp>
        <p:nvSpPr>
          <p:cNvPr id="14" name="Arrow: Right 13"/>
          <p:cNvSpPr/>
          <p:nvPr/>
        </p:nvSpPr>
        <p:spPr>
          <a:xfrm>
            <a:off x="7766304" y="4798560"/>
            <a:ext cx="816864" cy="20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17920" y="4340942"/>
            <a:ext cx="1548384" cy="692497"/>
          </a:xfrm>
          <a:prstGeom prst="rect">
            <a:avLst/>
          </a:prstGeom>
          <a:noFill/>
          <a:ln>
            <a:solidFill>
              <a:schemeClr val="accent1"/>
            </a:solidFill>
          </a:ln>
        </p:spPr>
        <p:txBody>
          <a:bodyPr wrap="square" rtlCol="0">
            <a:spAutoFit/>
          </a:bodyPr>
          <a:lstStyle/>
          <a:p>
            <a:r>
              <a:rPr lang="zh-TW" altLang="en-US" sz="1300" dirty="0"/>
              <a:t>這張圖片要更換</a:t>
            </a:r>
            <a:r>
              <a:rPr lang="en-US" altLang="zh-TW" sz="1300" dirty="0"/>
              <a:t>, </a:t>
            </a:r>
            <a:r>
              <a:rPr lang="zh-TW" altLang="en-US" sz="1300" dirty="0"/>
              <a:t>新圖片是</a:t>
            </a:r>
            <a:r>
              <a:rPr lang="en-US" altLang="zh-TW" sz="1300" dirty="0"/>
              <a:t>Minor OT.png</a:t>
            </a:r>
            <a:endParaRPr lang="en-US" sz="1300" dirty="0"/>
          </a:p>
        </p:txBody>
      </p:sp>
      <p:sp>
        <p:nvSpPr>
          <p:cNvPr id="4" name="矩形 3"/>
          <p:cNvSpPr/>
          <p:nvPr/>
        </p:nvSpPr>
        <p:spPr>
          <a:xfrm>
            <a:off x="9219501" y="51434"/>
            <a:ext cx="2902014" cy="77907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dirty="0"/>
              <a:t>已</a:t>
            </a:r>
            <a:r>
              <a:rPr lang="zh-TW" altLang="en-US" dirty="0"/>
              <a:t>處</a:t>
            </a:r>
            <a:r>
              <a:rPr lang="zh-CN" altLang="en-US" dirty="0"/>
              <a:t>理</a:t>
            </a:r>
            <a:r>
              <a:rPr lang="en-US" altLang="zh-CN" dirty="0"/>
              <a:t>, </a:t>
            </a:r>
            <a:r>
              <a:rPr lang="zh-TW" altLang="en-US" dirty="0"/>
              <a:t>但水印圖片仍有待進一步指示</a:t>
            </a:r>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Q2MDhlMjY0ZGFjZDc1NzFmYzg2YmQ4OTliYTY2Yz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1708</Words>
  <Application>Microsoft Office PowerPoint</Application>
  <PresentationFormat>宽屏</PresentationFormat>
  <Paragraphs>90</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MS PGothic</vt:lpstr>
      <vt:lpstr>Microsoft JhengHei</vt:lpstr>
      <vt:lpstr>PMingLiU</vt:lpstr>
      <vt:lpstr>Arial</vt:lpstr>
      <vt:lpstr>Calibri</vt:lpstr>
      <vt:lpstr>Calibri Light</vt:lpstr>
      <vt:lpstr>Office 主题​​</vt:lpstr>
      <vt:lpstr>修改一覽</vt:lpstr>
      <vt:lpstr>對齊文字, 要以上面menu為準, footer的要修改 繁體中文, 簡體中文版都要改</vt:lpstr>
      <vt:lpstr>Our Services的次序錯</vt:lpstr>
      <vt:lpstr>https://kwh.9u1.net/Services/Ophthalmology.html?lang=hk 在中文版本Link要改為【網站】/ 【网站】</vt:lpstr>
      <vt:lpstr>以下頁面的修改是針對:</vt:lpstr>
      <vt:lpstr>英文版的文字要修改</vt:lpstr>
      <vt:lpstr>https://kwh.9u1.net/Services/Prosthetics-Orthotics.html  這一個頁面需要輸入繁體及簡體版的中文文字 https://docs.google.com/document/d/19mC6s74bF17QxOwO4_kJ5MO4siEkq28S/edit </vt:lpstr>
      <vt:lpstr>以下頁面的修改是針對:</vt:lpstr>
      <vt:lpstr>PowerPoint 演示文稿</vt:lpstr>
      <vt:lpstr>PowerPoint 演示文稿</vt:lpstr>
      <vt:lpstr>PowerPoint 演示文稿</vt:lpstr>
      <vt:lpstr>以下頁面的修改是針對首頁的【NEWS/ EVENTS】的部分  需要增加內容, 共6篇 只需要在中文版看到內容 而在英文版, 保留中文版的標題, 然後點擊內頁時會顯示“Available for Chinese version only” 的文字</vt:lpstr>
      <vt:lpstr>廣華醫院入伙一週年： 「醫院管理局傑出團隊獎」新片首映</vt:lpstr>
      <vt:lpstr>護己護人、齊打疫苗</vt:lpstr>
      <vt:lpstr>新加坡陳篤生醫院代表團到訪廣華醫院</vt:lpstr>
      <vt:lpstr>伊利沙伯醫院公眾諮詢組到訪廣華醫院</vt:lpstr>
      <vt:lpstr>油尖旺健康資訊推廣工作小組到訪廣華醫院</vt:lpstr>
      <vt:lpstr>區內中學生參觀廣華醫院</vt:lpstr>
      <vt:lpstr>有待客戶確應</vt:lpstr>
      <vt:lpstr>PowerPoint 演示文稿</vt:lpstr>
      <vt:lpstr>https://drive.google.com/drive/u/2/folders/1b-bf0kRTtLdJeA0ZlndOVoHpyY1d9gRZ https://drive.google.com/drive/u/2/folders/16Jm33J1ysR8HiX5H3MGlYEWb0291HYs8 未知這3張圖片是希望放在哪裡? 另外https://kwh.9u1.net/Services/Orthopaedics-And-Traumatology.html 內仍存在水印圖片, 需告知下一步的處理 </vt:lpstr>
      <vt:lpstr>請提供圖片</vt:lpstr>
      <vt:lpstr>請提供圖片</vt:lpstr>
      <vt:lpstr>請提供圖片</vt:lpstr>
      <vt:lpstr>請提供圖片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SAM SAM</dc:creator>
  <cp:lastModifiedBy>SAM SAM</cp:lastModifiedBy>
  <cp:revision>20</cp:revision>
  <dcterms:created xsi:type="dcterms:W3CDTF">2024-10-26T08:40:00Z</dcterms:created>
  <dcterms:modified xsi:type="dcterms:W3CDTF">2024-10-29T10:59:58Z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F5EDDE146BB04B3E9C4ED88C106BA3E5_12</vt:lpwstr>
  </property>
  <property fmtid="{D5CDD505-2E9C-101B-9397-08002B2CF9AE}" pid="3" name="KSOProductBuildVer">
    <vt:lpwstr>2052-12.1.0.18608</vt:lpwstr>
  </property>
</Properties>
</file>